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8"/>
  </p:notesMasterIdLst>
  <p:sldIdLst>
    <p:sldId id="256" r:id="rId2"/>
    <p:sldId id="261" r:id="rId3"/>
    <p:sldId id="282" r:id="rId4"/>
    <p:sldId id="257" r:id="rId5"/>
    <p:sldId id="301" r:id="rId6"/>
    <p:sldId id="302" r:id="rId7"/>
    <p:sldId id="262" r:id="rId8"/>
    <p:sldId id="269" r:id="rId9"/>
    <p:sldId id="270" r:id="rId10"/>
    <p:sldId id="263" r:id="rId11"/>
    <p:sldId id="303" r:id="rId12"/>
    <p:sldId id="259" r:id="rId13"/>
    <p:sldId id="260" r:id="rId14"/>
    <p:sldId id="305" r:id="rId15"/>
    <p:sldId id="265" r:id="rId16"/>
    <p:sldId id="268" r:id="rId17"/>
    <p:sldId id="280" r:id="rId18"/>
    <p:sldId id="283" r:id="rId19"/>
    <p:sldId id="258" r:id="rId20"/>
    <p:sldId id="264" r:id="rId21"/>
    <p:sldId id="287" r:id="rId22"/>
    <p:sldId id="272" r:id="rId23"/>
    <p:sldId id="300" r:id="rId24"/>
    <p:sldId id="273" r:id="rId25"/>
    <p:sldId id="284" r:id="rId26"/>
    <p:sldId id="285" r:id="rId27"/>
    <p:sldId id="304" r:id="rId28"/>
    <p:sldId id="286" r:id="rId29"/>
    <p:sldId id="278" r:id="rId30"/>
    <p:sldId id="277" r:id="rId31"/>
    <p:sldId id="274" r:id="rId32"/>
    <p:sldId id="279" r:id="rId33"/>
    <p:sldId id="299" r:id="rId34"/>
    <p:sldId id="271" r:id="rId35"/>
    <p:sldId id="293" r:id="rId36"/>
    <p:sldId id="292" r:id="rId37"/>
    <p:sldId id="294" r:id="rId38"/>
    <p:sldId id="295" r:id="rId39"/>
    <p:sldId id="296" r:id="rId40"/>
    <p:sldId id="290" r:id="rId41"/>
    <p:sldId id="288" r:id="rId42"/>
    <p:sldId id="275" r:id="rId43"/>
    <p:sldId id="281" r:id="rId44"/>
    <p:sldId id="307" r:id="rId45"/>
    <p:sldId id="298" r:id="rId46"/>
    <p:sldId id="30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014" y="-7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28D505-B091-47B8-9A5B-EF313239CFF8}" type="datetimeFigureOut">
              <a:rPr lang="en-AU" smtClean="0"/>
              <a:pPr/>
              <a:t>10/05/2013</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DD0843-CB51-412A-90A1-FA6F695E5795}"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 tiny Clubs in the UK</a:t>
            </a:r>
            <a:endParaRPr lang="en-AU" dirty="0"/>
          </a:p>
        </p:txBody>
      </p:sp>
      <p:sp>
        <p:nvSpPr>
          <p:cNvPr id="4" name="Slide Number Placeholder 3"/>
          <p:cNvSpPr>
            <a:spLocks noGrp="1"/>
          </p:cNvSpPr>
          <p:nvPr>
            <p:ph type="sldNum" sz="quarter" idx="10"/>
          </p:nvPr>
        </p:nvSpPr>
        <p:spPr/>
        <p:txBody>
          <a:bodyPr/>
          <a:lstStyle/>
          <a:p>
            <a:fld id="{3CDD0843-CB51-412A-90A1-FA6F695E5795}" type="slidenum">
              <a:rPr lang="en-AU" smtClean="0"/>
              <a:pPr/>
              <a:t>7</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massive arenas in the US.  POPULARITY</a:t>
            </a:r>
            <a:endParaRPr lang="en-AU" dirty="0"/>
          </a:p>
        </p:txBody>
      </p:sp>
      <p:sp>
        <p:nvSpPr>
          <p:cNvPr id="4" name="Slide Number Placeholder 3"/>
          <p:cNvSpPr>
            <a:spLocks noGrp="1"/>
          </p:cNvSpPr>
          <p:nvPr>
            <p:ph type="sldNum" sz="quarter" idx="10"/>
          </p:nvPr>
        </p:nvSpPr>
        <p:spPr/>
        <p:txBody>
          <a:bodyPr/>
          <a:lstStyle/>
          <a:p>
            <a:fld id="{3CDD0843-CB51-412A-90A1-FA6F695E5795}" type="slidenum">
              <a:rPr lang="en-AU" smtClean="0"/>
              <a:pPr/>
              <a:t>10</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the BACKLASH</a:t>
            </a:r>
            <a:endParaRPr lang="en-AU" dirty="0"/>
          </a:p>
        </p:txBody>
      </p:sp>
      <p:sp>
        <p:nvSpPr>
          <p:cNvPr id="4" name="Slide Number Placeholder 3"/>
          <p:cNvSpPr>
            <a:spLocks noGrp="1"/>
          </p:cNvSpPr>
          <p:nvPr>
            <p:ph type="sldNum" sz="quarter" idx="10"/>
          </p:nvPr>
        </p:nvSpPr>
        <p:spPr/>
        <p:txBody>
          <a:bodyPr/>
          <a:lstStyle/>
          <a:p>
            <a:fld id="{3CDD0843-CB51-412A-90A1-FA6F695E5795}" type="slidenum">
              <a:rPr lang="en-AU" smtClean="0"/>
              <a:pPr/>
              <a:t>12</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MORAL</a:t>
            </a:r>
            <a:r>
              <a:rPr lang="en-US" baseline="0" dirty="0" smtClean="0"/>
              <a:t> PANIC</a:t>
            </a:r>
            <a:endParaRPr lang="en-AU" dirty="0"/>
          </a:p>
        </p:txBody>
      </p:sp>
      <p:sp>
        <p:nvSpPr>
          <p:cNvPr id="4" name="Slide Number Placeholder 3"/>
          <p:cNvSpPr>
            <a:spLocks noGrp="1"/>
          </p:cNvSpPr>
          <p:nvPr>
            <p:ph type="sldNum" sz="quarter" idx="10"/>
          </p:nvPr>
        </p:nvSpPr>
        <p:spPr/>
        <p:txBody>
          <a:bodyPr/>
          <a:lstStyle/>
          <a:p>
            <a:fld id="{3CDD0843-CB51-412A-90A1-FA6F695E5795}" type="slidenum">
              <a:rPr lang="en-AU" smtClean="0"/>
              <a:pPr/>
              <a:t>13</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these</a:t>
            </a:r>
            <a:r>
              <a:rPr lang="en-US" baseline="0" dirty="0" smtClean="0"/>
              <a:t> have been some major </a:t>
            </a:r>
            <a:r>
              <a:rPr lang="en-US" baseline="0" dirty="0" err="1" smtClean="0"/>
              <a:t>condeptual</a:t>
            </a:r>
            <a:r>
              <a:rPr lang="en-US" baseline="0" dirty="0" smtClean="0"/>
              <a:t> frameworks used for discussing youth culture.</a:t>
            </a:r>
            <a:endParaRPr lang="en-AU" dirty="0"/>
          </a:p>
        </p:txBody>
      </p:sp>
      <p:sp>
        <p:nvSpPr>
          <p:cNvPr id="4" name="Slide Number Placeholder 3"/>
          <p:cNvSpPr>
            <a:spLocks noGrp="1"/>
          </p:cNvSpPr>
          <p:nvPr>
            <p:ph type="sldNum" sz="quarter" idx="10"/>
          </p:nvPr>
        </p:nvSpPr>
        <p:spPr/>
        <p:txBody>
          <a:bodyPr/>
          <a:lstStyle/>
          <a:p>
            <a:fld id="{3CDD0843-CB51-412A-90A1-FA6F695E5795}" type="slidenum">
              <a:rPr lang="en-AU" smtClean="0"/>
              <a:pPr/>
              <a:t>19</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MUGGLETON</a:t>
            </a:r>
          </a:p>
          <a:p>
            <a:endParaRPr lang="en-AU" dirty="0"/>
          </a:p>
        </p:txBody>
      </p:sp>
      <p:sp>
        <p:nvSpPr>
          <p:cNvPr id="4" name="Slide Number Placeholder 3"/>
          <p:cNvSpPr>
            <a:spLocks noGrp="1"/>
          </p:cNvSpPr>
          <p:nvPr>
            <p:ph type="sldNum" sz="quarter" idx="10"/>
          </p:nvPr>
        </p:nvSpPr>
        <p:spPr/>
        <p:txBody>
          <a:bodyPr/>
          <a:lstStyle/>
          <a:p>
            <a:fld id="{3CDD0843-CB51-412A-90A1-FA6F695E5795}" type="slidenum">
              <a:rPr lang="en-AU" smtClean="0"/>
              <a:pPr/>
              <a:t>24</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Frohlich</a:t>
            </a:r>
            <a:r>
              <a:rPr lang="en-US" dirty="0" smtClean="0"/>
              <a:t> , </a:t>
            </a:r>
            <a:r>
              <a:rPr lang="en-US" dirty="0" err="1" smtClean="0"/>
              <a:t>esp</a:t>
            </a:r>
            <a:r>
              <a:rPr lang="en-US" dirty="0" smtClean="0"/>
              <a:t> p45</a:t>
            </a:r>
          </a:p>
        </p:txBody>
      </p:sp>
      <p:sp>
        <p:nvSpPr>
          <p:cNvPr id="4" name="Slide Number Placeholder 3"/>
          <p:cNvSpPr>
            <a:spLocks noGrp="1"/>
          </p:cNvSpPr>
          <p:nvPr>
            <p:ph type="sldNum" sz="quarter" idx="10"/>
          </p:nvPr>
        </p:nvSpPr>
        <p:spPr/>
        <p:txBody>
          <a:bodyPr/>
          <a:lstStyle/>
          <a:p>
            <a:fld id="{3CDD0843-CB51-412A-90A1-FA6F695E5795}" type="slidenum">
              <a:rPr lang="en-AU" smtClean="0"/>
              <a:pPr/>
              <a:t>30</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Dedman</a:t>
            </a:r>
            <a:endParaRPr lang="en-AU" dirty="0"/>
          </a:p>
        </p:txBody>
      </p:sp>
      <p:sp>
        <p:nvSpPr>
          <p:cNvPr id="4" name="Slide Number Placeholder 3"/>
          <p:cNvSpPr>
            <a:spLocks noGrp="1"/>
          </p:cNvSpPr>
          <p:nvPr>
            <p:ph type="sldNum" sz="quarter" idx="10"/>
          </p:nvPr>
        </p:nvSpPr>
        <p:spPr/>
        <p:txBody>
          <a:bodyPr/>
          <a:lstStyle/>
          <a:p>
            <a:fld id="{3CDD0843-CB51-412A-90A1-FA6F695E5795}" type="slidenum">
              <a:rPr lang="en-AU" smtClean="0"/>
              <a:pPr/>
              <a:t>31</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Muggleton</a:t>
            </a:r>
            <a:endParaRPr lang="en-US" dirty="0" smtClean="0"/>
          </a:p>
        </p:txBody>
      </p:sp>
      <p:sp>
        <p:nvSpPr>
          <p:cNvPr id="4" name="Slide Number Placeholder 3"/>
          <p:cNvSpPr>
            <a:spLocks noGrp="1"/>
          </p:cNvSpPr>
          <p:nvPr>
            <p:ph type="sldNum" sz="quarter" idx="10"/>
          </p:nvPr>
        </p:nvSpPr>
        <p:spPr/>
        <p:txBody>
          <a:bodyPr/>
          <a:lstStyle/>
          <a:p>
            <a:fld id="{3CDD0843-CB51-412A-90A1-FA6F695E5795}" type="slidenum">
              <a:rPr lang="en-AU" smtClean="0"/>
              <a:pPr/>
              <a:t>32</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F9D26384-BB7A-4878-A9C4-79B132E5519F}" type="datetimeFigureOut">
              <a:rPr lang="en-AU" smtClean="0"/>
              <a:pPr/>
              <a:t>10/05/2013</a:t>
            </a:fld>
            <a:endParaRPr lang="en-AU"/>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AU"/>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C52A739C-BD78-4AAB-93F3-50DFACBBE06B}"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F9D26384-BB7A-4878-A9C4-79B132E5519F}" type="datetimeFigureOut">
              <a:rPr lang="en-AU" smtClean="0"/>
              <a:pPr/>
              <a:t>10/05/2013</a:t>
            </a:fld>
            <a:endParaRPr lang="en-AU"/>
          </a:p>
        </p:txBody>
      </p:sp>
      <p:sp>
        <p:nvSpPr>
          <p:cNvPr id="5" name="Footer Placeholder 4"/>
          <p:cNvSpPr>
            <a:spLocks noGrp="1"/>
          </p:cNvSpPr>
          <p:nvPr>
            <p:ph type="ftr" sz="quarter" idx="11"/>
          </p:nvPr>
        </p:nvSpPr>
        <p:spPr>
          <a:xfrm>
            <a:off x="457200" y="6480969"/>
            <a:ext cx="4260056" cy="300831"/>
          </a:xfrm>
        </p:spPr>
        <p:txBody>
          <a:bodyPr/>
          <a:lstStyle/>
          <a:p>
            <a:endParaRPr lang="en-AU"/>
          </a:p>
        </p:txBody>
      </p:sp>
      <p:sp>
        <p:nvSpPr>
          <p:cNvPr id="6" name="Slide Number Placeholder 5"/>
          <p:cNvSpPr>
            <a:spLocks noGrp="1"/>
          </p:cNvSpPr>
          <p:nvPr>
            <p:ph type="sldNum" sz="quarter" idx="12"/>
          </p:nvPr>
        </p:nvSpPr>
        <p:spPr/>
        <p:txBody>
          <a:bodyPr/>
          <a:lstStyle/>
          <a:p>
            <a:fld id="{C52A739C-BD78-4AAB-93F3-50DFACBBE06B}"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F9D26384-BB7A-4878-A9C4-79B132E5519F}" type="datetimeFigureOut">
              <a:rPr lang="en-AU" smtClean="0"/>
              <a:pPr/>
              <a:t>10/05/2013</a:t>
            </a:fld>
            <a:endParaRPr lang="en-AU"/>
          </a:p>
        </p:txBody>
      </p:sp>
      <p:sp>
        <p:nvSpPr>
          <p:cNvPr id="5" name="Footer Placeholder 4"/>
          <p:cNvSpPr>
            <a:spLocks noGrp="1"/>
          </p:cNvSpPr>
          <p:nvPr>
            <p:ph type="ftr" sz="quarter" idx="11"/>
          </p:nvPr>
        </p:nvSpPr>
        <p:spPr>
          <a:xfrm>
            <a:off x="2619376" y="6480969"/>
            <a:ext cx="4260056" cy="300831"/>
          </a:xfrm>
        </p:spPr>
        <p:txBody>
          <a:bodyPr/>
          <a:lstStyle/>
          <a:p>
            <a:endParaRPr lang="en-AU"/>
          </a:p>
        </p:txBody>
      </p:sp>
      <p:sp>
        <p:nvSpPr>
          <p:cNvPr id="6" name="Slide Number Placeholder 5"/>
          <p:cNvSpPr>
            <a:spLocks noGrp="1"/>
          </p:cNvSpPr>
          <p:nvPr>
            <p:ph type="sldNum" sz="quarter" idx="12"/>
          </p:nvPr>
        </p:nvSpPr>
        <p:spPr>
          <a:xfrm>
            <a:off x="8451056" y="809624"/>
            <a:ext cx="502920" cy="300831"/>
          </a:xfrm>
        </p:spPr>
        <p:txBody>
          <a:bodyPr/>
          <a:lstStyle/>
          <a:p>
            <a:fld id="{C52A739C-BD78-4AAB-93F3-50DFACBBE06B}" type="slidenum">
              <a:rPr lang="en-AU" smtClean="0"/>
              <a:pPr/>
              <a:t>‹#›</a:t>
            </a:fld>
            <a:endParaRPr lang="en-AU"/>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F9D26384-BB7A-4878-A9C4-79B132E5519F}" type="datetimeFigureOut">
              <a:rPr lang="en-AU" smtClean="0"/>
              <a:pPr/>
              <a:t>10/05/2013</a:t>
            </a:fld>
            <a:endParaRPr lang="en-AU"/>
          </a:p>
        </p:txBody>
      </p:sp>
      <p:sp>
        <p:nvSpPr>
          <p:cNvPr id="6" name="Footer Placeholder 5"/>
          <p:cNvSpPr>
            <a:spLocks noGrp="1"/>
          </p:cNvSpPr>
          <p:nvPr>
            <p:ph type="ftr" sz="quarter" idx="11"/>
          </p:nvPr>
        </p:nvSpPr>
        <p:spPr>
          <a:xfrm>
            <a:off x="457200" y="6480969"/>
            <a:ext cx="4260056" cy="301752"/>
          </a:xfrm>
        </p:spPr>
        <p:txBody>
          <a:bodyPr/>
          <a:lstStyle/>
          <a:p>
            <a:endParaRPr lang="en-AU"/>
          </a:p>
        </p:txBody>
      </p:sp>
      <p:sp>
        <p:nvSpPr>
          <p:cNvPr id="7" name="Slide Number Placeholder 6"/>
          <p:cNvSpPr>
            <a:spLocks noGrp="1"/>
          </p:cNvSpPr>
          <p:nvPr>
            <p:ph type="sldNum" sz="quarter" idx="12"/>
          </p:nvPr>
        </p:nvSpPr>
        <p:spPr>
          <a:xfrm>
            <a:off x="7589520" y="6480969"/>
            <a:ext cx="502920" cy="301752"/>
          </a:xfrm>
        </p:spPr>
        <p:txBody>
          <a:bodyPr/>
          <a:lstStyle/>
          <a:p>
            <a:fld id="{C52A739C-BD78-4AAB-93F3-50DFACBBE06B}"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F9D26384-BB7A-4878-A9C4-79B132E5519F}" type="datetimeFigureOut">
              <a:rPr lang="en-AU" smtClean="0"/>
              <a:pPr/>
              <a:t>10/05/2013</a:t>
            </a:fld>
            <a:endParaRPr lang="en-AU"/>
          </a:p>
        </p:txBody>
      </p:sp>
      <p:sp>
        <p:nvSpPr>
          <p:cNvPr id="8" name="Footer Placeholder 7"/>
          <p:cNvSpPr>
            <a:spLocks noGrp="1"/>
          </p:cNvSpPr>
          <p:nvPr>
            <p:ph type="ftr" sz="quarter" idx="11"/>
          </p:nvPr>
        </p:nvSpPr>
        <p:spPr>
          <a:xfrm>
            <a:off x="457200" y="6480969"/>
            <a:ext cx="4261104" cy="301752"/>
          </a:xfrm>
        </p:spPr>
        <p:txBody>
          <a:bodyPr/>
          <a:lstStyle/>
          <a:p>
            <a:endParaRPr lang="en-AU"/>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C52A739C-BD78-4AAB-93F3-50DFACBBE06B}" type="slidenum">
              <a:rPr lang="en-AU" smtClean="0"/>
              <a:pPr/>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9D26384-BB7A-4878-A9C4-79B132E5519F}" type="datetimeFigureOut">
              <a:rPr lang="en-AU" smtClean="0"/>
              <a:pPr/>
              <a:t>10/05/2013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52A739C-BD78-4AAB-93F3-50DFACBBE06B}"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F9D26384-BB7A-4878-A9C4-79B132E5519F}" type="datetimeFigureOut">
              <a:rPr lang="en-AU" smtClean="0"/>
              <a:pPr/>
              <a:t>10/05/2013</a:t>
            </a:fld>
            <a:endParaRPr lang="en-AU"/>
          </a:p>
        </p:txBody>
      </p:sp>
      <p:sp>
        <p:nvSpPr>
          <p:cNvPr id="3" name="Footer Placeholder 2"/>
          <p:cNvSpPr>
            <a:spLocks noGrp="1"/>
          </p:cNvSpPr>
          <p:nvPr>
            <p:ph type="ftr" sz="quarter" idx="11"/>
          </p:nvPr>
        </p:nvSpPr>
        <p:spPr>
          <a:xfrm>
            <a:off x="457200" y="6481890"/>
            <a:ext cx="4260056" cy="300831"/>
          </a:xfrm>
        </p:spPr>
        <p:txBody>
          <a:bodyPr/>
          <a:lstStyle/>
          <a:p>
            <a:endParaRPr lang="en-AU"/>
          </a:p>
        </p:txBody>
      </p:sp>
      <p:sp>
        <p:nvSpPr>
          <p:cNvPr id="4" name="Slide Number Placeholder 3"/>
          <p:cNvSpPr>
            <a:spLocks noGrp="1"/>
          </p:cNvSpPr>
          <p:nvPr>
            <p:ph type="sldNum" sz="quarter" idx="12"/>
          </p:nvPr>
        </p:nvSpPr>
        <p:spPr>
          <a:xfrm>
            <a:off x="7589520" y="6480969"/>
            <a:ext cx="502920" cy="301752"/>
          </a:xfrm>
        </p:spPr>
        <p:txBody>
          <a:bodyPr/>
          <a:lstStyle/>
          <a:p>
            <a:fld id="{C52A739C-BD78-4AAB-93F3-50DFACBBE06B}"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F9D26384-BB7A-4878-A9C4-79B132E5519F}" type="datetimeFigureOut">
              <a:rPr lang="en-AU" smtClean="0"/>
              <a:pPr/>
              <a:t>10/05/2013</a:t>
            </a:fld>
            <a:endParaRPr lang="en-AU"/>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AU"/>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C52A739C-BD78-4AAB-93F3-50DFACBBE06B}" type="slidenum">
              <a:rPr lang="en-AU" smtClean="0"/>
              <a:pPr/>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F9D26384-BB7A-4878-A9C4-79B132E5519F}" type="datetimeFigureOut">
              <a:rPr lang="en-AU" smtClean="0"/>
              <a:pPr/>
              <a:t>10/05/2013</a:t>
            </a:fld>
            <a:endParaRPr lang="en-AU"/>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AU"/>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C52A739C-BD78-4AAB-93F3-50DFACBBE06B}" type="slidenum">
              <a:rPr lang="en-AU" smtClean="0"/>
              <a:pPr/>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D26384-BB7A-4878-A9C4-79B132E5519F}" type="datetimeFigureOut">
              <a:rPr lang="en-AU" smtClean="0"/>
              <a:pPr/>
              <a:t>10/05/2013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2A739C-BD78-4AAB-93F3-50DFACBBE06B}"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D26384-BB7A-4878-A9C4-79B132E5519F}" type="datetimeFigureOut">
              <a:rPr lang="en-AU" smtClean="0"/>
              <a:pPr/>
              <a:t>10/05/2013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2A739C-BD78-4AAB-93F3-50DFACBBE06B}"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F9D26384-BB7A-4878-A9C4-79B132E5519F}" type="datetimeFigureOut">
              <a:rPr lang="en-AU" smtClean="0"/>
              <a:pPr/>
              <a:t>10/05/2013</a:t>
            </a:fld>
            <a:endParaRPr lang="en-AU"/>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AU"/>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52A739C-BD78-4AAB-93F3-50DFACBBE06B}" type="slidenum">
              <a:rPr lang="en-AU" smtClean="0"/>
              <a:pPr/>
              <a:t>‹#›</a:t>
            </a:fld>
            <a:endParaRPr lang="en-A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youtube.com/watch?v=WSeNSzJ2-Jw&amp;feature=youtu.b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break.com/index/cc-test-2375516/"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facebook.com/events/128006500718533/"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keepalbanyboring.com/2011/oh-dubstep-who-really-birthed-you/" TargetMode="External"/><Relationship Id="rId2" Type="http://schemas.openxmlformats.org/officeDocument/2006/relationships/hyperlink" Target="http://www.loso.estranky.sk/clanky/history.html" TargetMode="External"/><Relationship Id="rId1" Type="http://schemas.openxmlformats.org/officeDocument/2006/relationships/slideLayout" Target="../slideLayouts/slideLayout2.xml"/><Relationship Id="rId6" Type="http://schemas.openxmlformats.org/officeDocument/2006/relationships/hyperlink" Target="http://www.reddit.com/r/realdubstep" TargetMode="External"/><Relationship Id="rId5" Type="http://schemas.openxmlformats.org/officeDocument/2006/relationships/hyperlink" Target="http://www.reddit.com/r/dubstep" TargetMode="External"/><Relationship Id="rId4" Type="http://schemas.openxmlformats.org/officeDocument/2006/relationships/hyperlink" Target="http://www.reddit.com/r/Broste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dubstep</a:t>
            </a:r>
            <a:endParaRPr lang="en-AU" dirty="0"/>
          </a:p>
        </p:txBody>
      </p:sp>
      <p:sp>
        <p:nvSpPr>
          <p:cNvPr id="3" name="Subtitle 2"/>
          <p:cNvSpPr>
            <a:spLocks noGrp="1"/>
          </p:cNvSpPr>
          <p:nvPr>
            <p:ph type="subTitle" idx="1"/>
          </p:nvPr>
        </p:nvSpPr>
        <p:spPr/>
        <p:txBody>
          <a:bodyPr/>
          <a:lstStyle/>
          <a:p>
            <a:r>
              <a:rPr lang="en-US" dirty="0" err="1" smtClean="0"/>
              <a:t>wub</a:t>
            </a:r>
            <a:r>
              <a:rPr lang="en-US" dirty="0" smtClean="0"/>
              <a:t> </a:t>
            </a:r>
            <a:r>
              <a:rPr lang="en-US" dirty="0" err="1" smtClean="0"/>
              <a:t>wub</a:t>
            </a:r>
            <a:r>
              <a:rPr lang="en-US" dirty="0" smtClean="0"/>
              <a:t> </a:t>
            </a:r>
            <a:r>
              <a:rPr lang="en-US" dirty="0" err="1" smtClean="0"/>
              <a:t>wub</a:t>
            </a:r>
            <a:r>
              <a:rPr lang="en-US" dirty="0" smtClean="0"/>
              <a:t> </a:t>
            </a:r>
            <a:r>
              <a:rPr lang="en-US" dirty="0" err="1" smtClean="0"/>
              <a:t>wub</a:t>
            </a:r>
            <a:endParaRPr lang="en-US" dirty="0" smtClean="0"/>
          </a:p>
          <a:p>
            <a:r>
              <a:rPr lang="en-US" dirty="0" smtClean="0"/>
              <a:t>and post </a:t>
            </a:r>
            <a:r>
              <a:rPr lang="en-US" dirty="0" err="1" smtClean="0"/>
              <a:t>subcultural</a:t>
            </a:r>
            <a:r>
              <a:rPr lang="en-US" dirty="0" smtClean="0"/>
              <a:t> analysis</a:t>
            </a:r>
            <a:endParaRPr lang="en-AU" dirty="0"/>
          </a:p>
        </p:txBody>
      </p:sp>
      <p:sp>
        <p:nvSpPr>
          <p:cNvPr id="4" name="TextBox 3"/>
          <p:cNvSpPr txBox="1"/>
          <p:nvPr/>
        </p:nvSpPr>
        <p:spPr>
          <a:xfrm>
            <a:off x="251520" y="5877272"/>
            <a:ext cx="4752528" cy="646331"/>
          </a:xfrm>
          <a:prstGeom prst="rect">
            <a:avLst/>
          </a:prstGeom>
          <a:noFill/>
        </p:spPr>
        <p:txBody>
          <a:bodyPr wrap="square" rtlCol="0">
            <a:spAutoFit/>
          </a:bodyPr>
          <a:lstStyle/>
          <a:p>
            <a:r>
              <a:rPr lang="en-US" dirty="0" smtClean="0"/>
              <a:t>Dan Conway</a:t>
            </a:r>
          </a:p>
          <a:p>
            <a:r>
              <a:rPr lang="en-US" dirty="0" smtClean="0"/>
              <a:t>guiheadz@gmail.com</a:t>
            </a:r>
            <a:endParaRPr lang="en-A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we’ll cover today</a:t>
            </a:r>
            <a:endParaRPr lang="en-AU" dirty="0"/>
          </a:p>
        </p:txBody>
      </p:sp>
      <p:sp>
        <p:nvSpPr>
          <p:cNvPr id="3" name="Content Placeholder 2"/>
          <p:cNvSpPr>
            <a:spLocks noGrp="1"/>
          </p:cNvSpPr>
          <p:nvPr>
            <p:ph idx="1"/>
          </p:nvPr>
        </p:nvSpPr>
        <p:spPr/>
        <p:txBody>
          <a:bodyPr>
            <a:normAutofit fontScale="70000" lnSpcReduction="20000"/>
          </a:bodyPr>
          <a:lstStyle/>
          <a:p>
            <a:r>
              <a:rPr lang="en-US" dirty="0" smtClean="0"/>
              <a:t>History</a:t>
            </a:r>
          </a:p>
          <a:p>
            <a:pPr lvl="1"/>
            <a:r>
              <a:rPr lang="en-US" dirty="0" smtClean="0"/>
              <a:t>Where did it come from?</a:t>
            </a:r>
          </a:p>
          <a:p>
            <a:r>
              <a:rPr lang="en-US" dirty="0" smtClean="0"/>
              <a:t>What is happening right now?</a:t>
            </a:r>
          </a:p>
          <a:p>
            <a:pPr lvl="1"/>
            <a:r>
              <a:rPr lang="en-US" dirty="0" smtClean="0"/>
              <a:t>Popularity in US</a:t>
            </a:r>
            <a:endParaRPr lang="en-AU" dirty="0" smtClean="0"/>
          </a:p>
          <a:p>
            <a:pPr lvl="1"/>
            <a:r>
              <a:rPr lang="en-US" dirty="0" smtClean="0"/>
              <a:t>Backlash by originators</a:t>
            </a:r>
          </a:p>
          <a:p>
            <a:pPr lvl="1"/>
            <a:r>
              <a:rPr lang="en-US" dirty="0" smtClean="0"/>
              <a:t>Moral panic by mainstream</a:t>
            </a:r>
          </a:p>
          <a:p>
            <a:r>
              <a:rPr lang="en-US" dirty="0" smtClean="0"/>
              <a:t>Analytical frameworks</a:t>
            </a:r>
          </a:p>
          <a:p>
            <a:pPr lvl="1"/>
            <a:r>
              <a:rPr lang="en-US" dirty="0" smtClean="0"/>
              <a:t>50s to now (deviancy &gt; socio-economic factors &gt; post-</a:t>
            </a:r>
            <a:r>
              <a:rPr lang="en-US" dirty="0" err="1" smtClean="0"/>
              <a:t>marxism</a:t>
            </a:r>
            <a:r>
              <a:rPr lang="en-US" dirty="0"/>
              <a:t> </a:t>
            </a:r>
            <a:r>
              <a:rPr lang="en-US" dirty="0" smtClean="0"/>
              <a:t>&gt; post-modernism &gt; post-</a:t>
            </a:r>
            <a:r>
              <a:rPr lang="en-US" dirty="0" err="1" smtClean="0"/>
              <a:t>subcultural</a:t>
            </a:r>
            <a:r>
              <a:rPr lang="en-US" dirty="0" smtClean="0"/>
              <a:t> analysis)</a:t>
            </a:r>
          </a:p>
          <a:p>
            <a:r>
              <a:rPr lang="en-US" dirty="0" smtClean="0"/>
              <a:t>Why is it happening?</a:t>
            </a:r>
          </a:p>
          <a:p>
            <a:pPr lvl="1"/>
            <a:r>
              <a:rPr lang="en-US" dirty="0" smtClean="0"/>
              <a:t>Identity</a:t>
            </a:r>
          </a:p>
          <a:p>
            <a:pPr lvl="1"/>
            <a:r>
              <a:rPr lang="en-US" dirty="0" smtClean="0"/>
              <a:t>Commercial forces</a:t>
            </a:r>
          </a:p>
          <a:p>
            <a:pPr lvl="1"/>
            <a:r>
              <a:rPr lang="en-US" dirty="0" err="1" smtClean="0"/>
              <a:t>Commodification</a:t>
            </a:r>
            <a:endParaRPr lang="en-US" dirty="0" smtClean="0"/>
          </a:p>
          <a:p>
            <a:r>
              <a:rPr lang="en-US" dirty="0" smtClean="0"/>
              <a:t>How is this similar to everything that has happened before.</a:t>
            </a:r>
          </a:p>
          <a:p>
            <a:r>
              <a:rPr lang="en-US" dirty="0" smtClean="0"/>
              <a:t>How is it different?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6" name="Content Placeholder 5" descr="did-you-send-the-humans-the-death-threat-yet_cropped.jpg"/>
          <p:cNvPicPr>
            <a:picLocks noGrp="1" noChangeAspect="1"/>
          </p:cNvPicPr>
          <p:nvPr>
            <p:ph idx="1"/>
          </p:nvPr>
        </p:nvPicPr>
        <p:blipFill>
          <a:blip r:embed="rId2" cstate="print"/>
          <a:stretch>
            <a:fillRect/>
          </a:stretch>
        </p:blipFill>
        <p:spPr>
          <a:xfrm>
            <a:off x="1187624" y="476672"/>
            <a:ext cx="5197570" cy="576064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AU" dirty="0"/>
          </a:p>
        </p:txBody>
      </p:sp>
      <p:sp>
        <p:nvSpPr>
          <p:cNvPr id="3" name="Content Placeholder 2"/>
          <p:cNvSpPr>
            <a:spLocks noGrp="1"/>
          </p:cNvSpPr>
          <p:nvPr>
            <p:ph idx="1"/>
          </p:nvPr>
        </p:nvSpPr>
        <p:spPr>
          <a:xfrm>
            <a:off x="457200" y="1340768"/>
            <a:ext cx="8229600" cy="5114040"/>
          </a:xfrm>
        </p:spPr>
        <p:txBody>
          <a:bodyPr>
            <a:normAutofit/>
          </a:bodyPr>
          <a:lstStyle/>
          <a:p>
            <a:pPr algn="ctr">
              <a:buNone/>
            </a:pPr>
            <a:r>
              <a:rPr lang="en-US" dirty="0" smtClean="0"/>
              <a:t>Garage</a:t>
            </a:r>
          </a:p>
          <a:p>
            <a:pPr algn="ctr">
              <a:buNone/>
            </a:pPr>
            <a:endParaRPr lang="en-US" dirty="0" smtClean="0"/>
          </a:p>
          <a:p>
            <a:pPr algn="ctr">
              <a:buNone/>
            </a:pPr>
            <a:r>
              <a:rPr lang="en-US" dirty="0" err="1" smtClean="0"/>
              <a:t>Dubstep</a:t>
            </a:r>
            <a:endParaRPr lang="en-US" dirty="0" smtClean="0"/>
          </a:p>
          <a:p>
            <a:pPr algn="ctr">
              <a:buNone/>
            </a:pPr>
            <a:endParaRPr lang="en-US" dirty="0" smtClean="0"/>
          </a:p>
          <a:p>
            <a:pPr algn="ctr">
              <a:buNone/>
            </a:pPr>
            <a:r>
              <a:rPr lang="en-US" dirty="0" smtClean="0"/>
              <a:t>UK Success</a:t>
            </a:r>
          </a:p>
          <a:p>
            <a:pPr algn="ctr">
              <a:buNone/>
            </a:pPr>
            <a:endParaRPr lang="en-US" dirty="0" smtClean="0"/>
          </a:p>
          <a:p>
            <a:pPr algn="ctr">
              <a:buNone/>
            </a:pPr>
            <a:r>
              <a:rPr lang="en-US" dirty="0" smtClean="0"/>
              <a:t>US success</a:t>
            </a:r>
          </a:p>
          <a:p>
            <a:pPr algn="ctr">
              <a:buNone/>
            </a:pPr>
            <a:endParaRPr lang="en-US" dirty="0" smtClean="0"/>
          </a:p>
          <a:p>
            <a:pPr algn="ctr">
              <a:buNone/>
            </a:pPr>
            <a:r>
              <a:rPr lang="en-US" dirty="0" err="1" smtClean="0"/>
              <a:t>Brostep</a:t>
            </a:r>
            <a:endParaRPr lang="en-AU" dirty="0"/>
          </a:p>
        </p:txBody>
      </p:sp>
      <p:sp>
        <p:nvSpPr>
          <p:cNvPr id="4" name="Down Arrow 3"/>
          <p:cNvSpPr/>
          <p:nvPr/>
        </p:nvSpPr>
        <p:spPr>
          <a:xfrm>
            <a:off x="4427984" y="1916832"/>
            <a:ext cx="36004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Down Arrow 4"/>
          <p:cNvSpPr/>
          <p:nvPr/>
        </p:nvSpPr>
        <p:spPr>
          <a:xfrm>
            <a:off x="4427984" y="3068960"/>
            <a:ext cx="36004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Down Arrow 5"/>
          <p:cNvSpPr/>
          <p:nvPr/>
        </p:nvSpPr>
        <p:spPr>
          <a:xfrm>
            <a:off x="4427984" y="4149080"/>
            <a:ext cx="36004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Down Arrow 6"/>
          <p:cNvSpPr/>
          <p:nvPr/>
        </p:nvSpPr>
        <p:spPr>
          <a:xfrm>
            <a:off x="4427984" y="5229200"/>
            <a:ext cx="36004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pPr>
              <a:buNone/>
            </a:pPr>
            <a:r>
              <a:rPr lang="en-AU" i="1" dirty="0" smtClean="0"/>
              <a:t>   “Garage started in North London, around 96-97, I was sixteen, seventeen. It died 2001 when it got commercialised. The tunes were only good for a week, it was more like quantity over quality, it became boring, not very inspirational”.</a:t>
            </a:r>
          </a:p>
          <a:p>
            <a:pPr>
              <a:buNone/>
            </a:pPr>
            <a:r>
              <a:rPr lang="en-AU" sz="2400" i="1" dirty="0" smtClean="0"/>
              <a:t>				- </a:t>
            </a:r>
            <a:r>
              <a:rPr lang="en-AU" sz="2400" dirty="0" smtClean="0"/>
              <a:t>Fabio, </a:t>
            </a:r>
            <a:r>
              <a:rPr lang="en-AU" sz="2400" dirty="0" err="1" smtClean="0"/>
              <a:t>FreakFM</a:t>
            </a:r>
            <a:r>
              <a:rPr lang="en-AU" sz="2400" dirty="0" smtClean="0"/>
              <a:t>, Stoke Newington</a:t>
            </a:r>
            <a:endParaRPr lang="en-AU"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garage vs. </a:t>
            </a:r>
            <a:r>
              <a:rPr lang="en-US" dirty="0" err="1" smtClean="0"/>
              <a:t>dubstep</a:t>
            </a:r>
            <a:endParaRPr lang="en-AU" dirty="0"/>
          </a:p>
        </p:txBody>
      </p:sp>
      <p:sp>
        <p:nvSpPr>
          <p:cNvPr id="3" name="Content Placeholder 2"/>
          <p:cNvSpPr>
            <a:spLocks noGrp="1"/>
          </p:cNvSpPr>
          <p:nvPr>
            <p:ph idx="1"/>
          </p:nvPr>
        </p:nvSpPr>
        <p:spPr/>
        <p:txBody>
          <a:bodyPr>
            <a:normAutofit/>
          </a:bodyPr>
          <a:lstStyle/>
          <a:p>
            <a:r>
              <a:rPr lang="en-US" dirty="0" smtClean="0"/>
              <a:t>Style differences.  </a:t>
            </a:r>
          </a:p>
          <a:p>
            <a:pPr lvl="1"/>
            <a:r>
              <a:rPr lang="en-US" dirty="0" smtClean="0"/>
              <a:t>Garage = cool trainers and gold chains.</a:t>
            </a:r>
          </a:p>
          <a:p>
            <a:pPr lvl="1"/>
            <a:r>
              <a:rPr lang="en-US" dirty="0" err="1" smtClean="0"/>
              <a:t>Dubstep</a:t>
            </a:r>
            <a:r>
              <a:rPr lang="en-US" dirty="0" smtClean="0"/>
              <a:t> = unisex </a:t>
            </a:r>
            <a:r>
              <a:rPr lang="en-US" dirty="0" err="1" smtClean="0"/>
              <a:t>hoodies</a:t>
            </a:r>
            <a:r>
              <a:rPr lang="en-US" dirty="0" smtClean="0"/>
              <a:t>.</a:t>
            </a:r>
          </a:p>
          <a:p>
            <a:pPr lvl="2"/>
            <a:r>
              <a:rPr lang="en-US" dirty="0" smtClean="0"/>
              <a:t>Not glam</a:t>
            </a:r>
          </a:p>
          <a:p>
            <a:pPr lvl="2"/>
            <a:r>
              <a:rPr lang="en-US" dirty="0" smtClean="0"/>
              <a:t>Associations of street / crime.</a:t>
            </a:r>
          </a:p>
          <a:p>
            <a:r>
              <a:rPr lang="en-US" dirty="0" smtClean="0"/>
              <a:t>Mood differences.</a:t>
            </a:r>
          </a:p>
          <a:p>
            <a:r>
              <a:rPr lang="en-US" dirty="0" smtClean="0"/>
              <a:t>Drug differences.</a:t>
            </a:r>
          </a:p>
          <a:p>
            <a:r>
              <a:rPr lang="en-US" dirty="0" smtClean="0"/>
              <a:t>Socio-economic differences?</a:t>
            </a:r>
          </a:p>
          <a:p>
            <a:r>
              <a:rPr lang="en-US" dirty="0" smtClean="0"/>
              <a:t>Sex role-play differences.</a:t>
            </a:r>
            <a:endParaRPr lang="en-A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AU" dirty="0"/>
          </a:p>
        </p:txBody>
      </p:sp>
      <p:pic>
        <p:nvPicPr>
          <p:cNvPr id="4" name="Content Placeholder 3" descr="fans - junk_club_5_psu05001_website_image_srhx_standard.jpg"/>
          <p:cNvPicPr>
            <a:picLocks noGrp="1" noChangeAspect="1"/>
          </p:cNvPicPr>
          <p:nvPr>
            <p:ph idx="1"/>
          </p:nvPr>
        </p:nvPicPr>
        <p:blipFill>
          <a:blip r:embed="rId3" cstate="print"/>
          <a:stretch>
            <a:fillRect/>
          </a:stretch>
        </p:blipFill>
        <p:spPr>
          <a:xfrm>
            <a:off x="-108520" y="0"/>
            <a:ext cx="10024108" cy="68580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irate Radio 24897_410278471302_133985331302_5619646_2569052_n.jpg"/>
          <p:cNvPicPr>
            <a:picLocks noChangeAspect="1"/>
          </p:cNvPicPr>
          <p:nvPr/>
        </p:nvPicPr>
        <p:blipFill>
          <a:blip r:embed="rId2" cstate="print"/>
          <a:stretch>
            <a:fillRect/>
          </a:stretch>
        </p:blipFill>
        <p:spPr>
          <a:xfrm>
            <a:off x="-1332656" y="0"/>
            <a:ext cx="8703959" cy="6165304"/>
          </a:xfrm>
          <a:prstGeom prst="rect">
            <a:avLst/>
          </a:prstGeom>
        </p:spPr>
      </p:pic>
      <p:sp>
        <p:nvSpPr>
          <p:cNvPr id="2" name="Title 1"/>
          <p:cNvSpPr>
            <a:spLocks noGrp="1"/>
          </p:cNvSpPr>
          <p:nvPr>
            <p:ph type="title"/>
          </p:nvPr>
        </p:nvSpPr>
        <p:spPr>
          <a:xfrm>
            <a:off x="0" y="188640"/>
            <a:ext cx="4474840" cy="973830"/>
          </a:xfrm>
        </p:spPr>
        <p:txBody>
          <a:bodyPr/>
          <a:lstStyle/>
          <a:p>
            <a:r>
              <a:rPr lang="en-US" dirty="0" smtClean="0"/>
              <a:t>pirate radio</a:t>
            </a:r>
            <a:endParaRPr lang="en-AU" dirty="0"/>
          </a:p>
        </p:txBody>
      </p:sp>
      <p:pic>
        <p:nvPicPr>
          <p:cNvPr id="5" name="Picture 4" descr="Pirate Radio LondonPiratesLogoBottom1.jpg"/>
          <p:cNvPicPr>
            <a:picLocks noChangeAspect="1"/>
          </p:cNvPicPr>
          <p:nvPr/>
        </p:nvPicPr>
        <p:blipFill>
          <a:blip r:embed="rId3" cstate="print"/>
          <a:stretch>
            <a:fillRect/>
          </a:stretch>
        </p:blipFill>
        <p:spPr>
          <a:xfrm>
            <a:off x="-74974" y="4653136"/>
            <a:ext cx="6879222" cy="1842483"/>
          </a:xfrm>
          <a:prstGeom prst="rect">
            <a:avLst/>
          </a:prstGeom>
        </p:spPr>
      </p:pic>
      <p:pic>
        <p:nvPicPr>
          <p:cNvPr id="48130" name="Picture 2" descr="http://2.bp.blogspot.com/_SvsaNpaytxU/S8zbWKg_RCI/AAAAAAAAIAw/oED2pRLyRRU/s1600/pirate-radio-movie.jpg"/>
          <p:cNvPicPr>
            <a:picLocks noChangeAspect="1" noChangeArrowheads="1"/>
          </p:cNvPicPr>
          <p:nvPr/>
        </p:nvPicPr>
        <p:blipFill>
          <a:blip r:embed="rId4" cstate="print"/>
          <a:srcRect/>
          <a:stretch>
            <a:fillRect/>
          </a:stretch>
        </p:blipFill>
        <p:spPr bwMode="auto">
          <a:xfrm>
            <a:off x="5436096" y="0"/>
            <a:ext cx="3707904" cy="3231173"/>
          </a:xfrm>
          <a:prstGeom prst="rect">
            <a:avLst/>
          </a:prstGeom>
          <a:noFill/>
        </p:spPr>
      </p:pic>
      <p:pic>
        <p:nvPicPr>
          <p:cNvPr id="48132" name="Picture 4" descr="http://www.highsnobiety.com/news/wp-content/uploads/2010/03/Palladium-Presents-London-Pirate-Radio-12.jpg"/>
          <p:cNvPicPr>
            <a:picLocks noGrp="1" noChangeAspect="1" noChangeArrowheads="1"/>
          </p:cNvPicPr>
          <p:nvPr>
            <p:ph idx="1"/>
          </p:nvPr>
        </p:nvPicPr>
        <p:blipFill>
          <a:blip r:embed="rId5" cstate="print"/>
          <a:srcRect/>
          <a:stretch>
            <a:fillRect/>
          </a:stretch>
        </p:blipFill>
        <p:spPr bwMode="auto">
          <a:xfrm>
            <a:off x="4664869" y="3059906"/>
            <a:ext cx="5143500" cy="3429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conditions for innovation</a:t>
            </a:r>
            <a:endParaRPr lang="en-AU" dirty="0"/>
          </a:p>
        </p:txBody>
      </p:sp>
      <p:sp>
        <p:nvSpPr>
          <p:cNvPr id="3" name="Content Placeholder 2"/>
          <p:cNvSpPr>
            <a:spLocks noGrp="1"/>
          </p:cNvSpPr>
          <p:nvPr>
            <p:ph idx="1"/>
          </p:nvPr>
        </p:nvSpPr>
        <p:spPr/>
        <p:txBody>
          <a:bodyPr>
            <a:normAutofit/>
          </a:bodyPr>
          <a:lstStyle/>
          <a:p>
            <a:pPr>
              <a:buNone/>
            </a:pPr>
            <a:r>
              <a:rPr lang="en-US" dirty="0" smtClean="0"/>
              <a:t>3 pre-requisites to innovation</a:t>
            </a:r>
          </a:p>
          <a:p>
            <a:r>
              <a:rPr lang="en-US" dirty="0" smtClean="0"/>
              <a:t>A culture that contains symbolic rules.</a:t>
            </a:r>
          </a:p>
          <a:p>
            <a:r>
              <a:rPr lang="en-US" dirty="0" smtClean="0"/>
              <a:t>A person/group who brings novelty to the symbolic domain.</a:t>
            </a:r>
          </a:p>
          <a:p>
            <a:r>
              <a:rPr lang="en-US" dirty="0" smtClean="0"/>
              <a:t>A field of experts who </a:t>
            </a:r>
            <a:r>
              <a:rPr lang="en-US" dirty="0" err="1" smtClean="0"/>
              <a:t>recognise</a:t>
            </a:r>
            <a:r>
              <a:rPr lang="en-US" dirty="0" smtClean="0"/>
              <a:t> and validate the innovation.</a:t>
            </a:r>
          </a:p>
          <a:p>
            <a:endParaRPr lang="en-US" dirty="0" smtClean="0"/>
          </a:p>
          <a:p>
            <a:pPr>
              <a:buNone/>
            </a:pPr>
            <a:r>
              <a:rPr lang="en-US" dirty="0" smtClean="0"/>
              <a:t>					- Csikszentmihalyi,1997.</a:t>
            </a:r>
            <a:endParaRPr lang="en-A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descr="fans -skrillex edc2bvegas2b-2bskrillex2b-2bcredit2brukes.jpeg"/>
          <p:cNvPicPr>
            <a:picLocks noGrp="1" noChangeAspect="1"/>
          </p:cNvPicPr>
          <p:nvPr>
            <p:ph idx="1"/>
          </p:nvPr>
        </p:nvPicPr>
        <p:blipFill>
          <a:blip r:embed="rId3" cstate="print"/>
          <a:stretch>
            <a:fillRect/>
          </a:stretch>
        </p:blipFill>
        <p:spPr>
          <a:xfrm>
            <a:off x="-396552" y="-160600"/>
            <a:ext cx="9793088" cy="70186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smtClean="0"/>
          </a:p>
          <a:p>
            <a:pPr>
              <a:buNone/>
            </a:pPr>
            <a:r>
              <a:rPr lang="en-US" dirty="0" smtClean="0"/>
              <a:t>Scary monsters and nice sprites</a:t>
            </a:r>
            <a:endParaRPr lang="en-AU" dirty="0" smtClean="0"/>
          </a:p>
          <a:p>
            <a:pPr>
              <a:buNone/>
            </a:pPr>
            <a:r>
              <a:rPr lang="en-AU" sz="1800" dirty="0" smtClean="0">
                <a:hlinkClick r:id="rId2"/>
              </a:rPr>
              <a:t>http://www.youtube.com/watch?v=WSeNSzJ2-Jw&amp;feature=youtu.be</a:t>
            </a:r>
            <a:endParaRPr lang="en-AU" sz="1800" dirty="0" smtClean="0"/>
          </a:p>
          <a:p>
            <a:pPr>
              <a:buNone/>
            </a:pPr>
            <a:endParaRPr lang="en-AU"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blowback - </a:t>
            </a:r>
            <a:r>
              <a:rPr lang="en-US" dirty="0" err="1" smtClean="0"/>
              <a:t>dubstep</a:t>
            </a:r>
            <a:r>
              <a:rPr lang="en-US" dirty="0" smtClean="0"/>
              <a:t> hatred</a:t>
            </a:r>
            <a:endParaRPr lang="en-AU" dirty="0"/>
          </a:p>
        </p:txBody>
      </p:sp>
      <p:sp>
        <p:nvSpPr>
          <p:cNvPr id="3" name="Content Placeholder 2"/>
          <p:cNvSpPr>
            <a:spLocks noGrp="1"/>
          </p:cNvSpPr>
          <p:nvPr>
            <p:ph idx="1"/>
          </p:nvPr>
        </p:nvSpPr>
        <p:spPr>
          <a:xfrm>
            <a:off x="457200" y="1556792"/>
            <a:ext cx="8229600" cy="4898016"/>
          </a:xfrm>
        </p:spPr>
        <p:txBody>
          <a:bodyPr>
            <a:normAutofit fontScale="85000" lnSpcReduction="20000"/>
          </a:bodyPr>
          <a:lstStyle/>
          <a:p>
            <a:pPr algn="ctr">
              <a:buNone/>
            </a:pPr>
            <a:r>
              <a:rPr lang="en-US" sz="3800" b="1" dirty="0" err="1" smtClean="0"/>
              <a:t>Brostep</a:t>
            </a:r>
            <a:r>
              <a:rPr lang="en-US" sz="3800" b="1" dirty="0" smtClean="0"/>
              <a:t> / mid-range crack / </a:t>
            </a:r>
            <a:r>
              <a:rPr lang="en-AU" sz="3800" b="1" dirty="0" err="1" smtClean="0"/>
              <a:t>bruvstep</a:t>
            </a:r>
            <a:endParaRPr lang="en-AU" sz="3800" b="1" dirty="0" smtClean="0"/>
          </a:p>
          <a:p>
            <a:pPr>
              <a:buNone/>
            </a:pPr>
            <a:endParaRPr lang="en-US" dirty="0" smtClean="0"/>
          </a:p>
          <a:p>
            <a:pPr>
              <a:buNone/>
            </a:pPr>
            <a:r>
              <a:rPr lang="en-US" dirty="0" smtClean="0"/>
              <a:t>“ </a:t>
            </a:r>
            <a:r>
              <a:rPr lang="en-AU" dirty="0" smtClean="0"/>
              <a:t>Well </a:t>
            </a:r>
            <a:r>
              <a:rPr lang="en-AU" dirty="0" err="1"/>
              <a:t>brostep</a:t>
            </a:r>
            <a:r>
              <a:rPr lang="en-AU" dirty="0"/>
              <a:t> by definition is designed to be easily accessible rave/party music. The emphasis is on catchy/poppy melodies and violent over-the-top mid-range sounds. Real </a:t>
            </a:r>
            <a:r>
              <a:rPr lang="en-AU" dirty="0" err="1"/>
              <a:t>dubstep</a:t>
            </a:r>
            <a:r>
              <a:rPr lang="en-AU" dirty="0"/>
              <a:t> is pretty much the exact opposite. There is a dark, almost brooding sound, and layers of musical complexity that needs to be heard several times to be truly appreciated. Its definitely a sound that grows on you and many have described it as an "acquired taste</a:t>
            </a:r>
            <a:r>
              <a:rPr lang="en-AU" dirty="0" smtClean="0"/>
              <a:t>".  </a:t>
            </a:r>
          </a:p>
          <a:p>
            <a:pPr>
              <a:buNone/>
            </a:pPr>
            <a:r>
              <a:rPr lang="en-AU" i="1" dirty="0"/>
              <a:t>	</a:t>
            </a:r>
            <a:r>
              <a:rPr lang="en-AU" i="1" dirty="0" smtClean="0"/>
              <a:t>				   </a:t>
            </a:r>
            <a:r>
              <a:rPr lang="en-AU" sz="2400" i="1" dirty="0" smtClean="0"/>
              <a:t>- Some random dude on </a:t>
            </a:r>
            <a:r>
              <a:rPr lang="en-AU" sz="2400" i="1" dirty="0" err="1" smtClean="0"/>
              <a:t>Reddit</a:t>
            </a:r>
            <a:r>
              <a:rPr lang="en-AU" sz="2400" i="1" dirty="0" smtClean="0"/>
              <a:t>.</a:t>
            </a:r>
            <a:endParaRPr lang="en-AU"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we are now…</a:t>
            </a:r>
            <a:endParaRPr lang="en-AU" dirty="0"/>
          </a:p>
        </p:txBody>
      </p:sp>
      <p:sp>
        <p:nvSpPr>
          <p:cNvPr id="3" name="Content Placeholder 2"/>
          <p:cNvSpPr>
            <a:spLocks noGrp="1"/>
          </p:cNvSpPr>
          <p:nvPr>
            <p:ph idx="1"/>
          </p:nvPr>
        </p:nvSpPr>
        <p:spPr/>
        <p:txBody>
          <a:bodyPr/>
          <a:lstStyle/>
          <a:p>
            <a:pPr>
              <a:buNone/>
            </a:pPr>
            <a:r>
              <a:rPr lang="en-US" u="sng" dirty="0" smtClean="0">
                <a:hlinkClick r:id="rId3"/>
              </a:rPr>
              <a:t>http</a:t>
            </a:r>
            <a:r>
              <a:rPr lang="en-US" u="sng" dirty="0">
                <a:hlinkClick r:id="rId3"/>
              </a:rPr>
              <a:t>://www.break.com/index/cc-test-2375516/</a:t>
            </a:r>
            <a:endParaRPr lang="en-A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thoughts?</a:t>
            </a:r>
            <a:endParaRPr lang="en-AU" dirty="0"/>
          </a:p>
        </p:txBody>
      </p:sp>
      <p:sp>
        <p:nvSpPr>
          <p:cNvPr id="3" name="Content Placeholder 2"/>
          <p:cNvSpPr>
            <a:spLocks noGrp="1"/>
          </p:cNvSpPr>
          <p:nvPr>
            <p:ph idx="1"/>
          </p:nvPr>
        </p:nvSpPr>
        <p:spPr>
          <a:xfrm>
            <a:off x="457200" y="1700808"/>
            <a:ext cx="8229600" cy="4754000"/>
          </a:xfrm>
        </p:spPr>
        <p:txBody>
          <a:bodyPr/>
          <a:lstStyle/>
          <a:p>
            <a:pPr>
              <a:buNone/>
            </a:pPr>
            <a:endParaRPr lang="en-US" dirty="0" smtClean="0"/>
          </a:p>
          <a:p>
            <a:pPr>
              <a:buNone/>
            </a:pPr>
            <a:endParaRPr lang="en-US" dirty="0" smtClean="0"/>
          </a:p>
          <a:p>
            <a:pPr>
              <a:buNone/>
            </a:pPr>
            <a:endParaRPr lang="en-US" dirty="0" smtClean="0"/>
          </a:p>
          <a:p>
            <a:pPr>
              <a:buNone/>
            </a:pPr>
            <a:r>
              <a:rPr lang="en-US" dirty="0" smtClean="0"/>
              <a:t>What is this video saying about </a:t>
            </a:r>
            <a:r>
              <a:rPr lang="en-US" dirty="0" err="1" smtClean="0"/>
              <a:t>Dubstep</a:t>
            </a:r>
            <a:r>
              <a:rPr lang="en-US" dirty="0" smtClean="0"/>
              <a:t>?</a:t>
            </a:r>
            <a:endParaRPr lang="en-A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moral panic</a:t>
            </a:r>
            <a:endParaRPr lang="en-AU" dirty="0"/>
          </a:p>
        </p:txBody>
      </p:sp>
      <p:sp>
        <p:nvSpPr>
          <p:cNvPr id="3" name="Content Placeholder 2"/>
          <p:cNvSpPr>
            <a:spLocks noGrp="1"/>
          </p:cNvSpPr>
          <p:nvPr>
            <p:ph idx="1"/>
          </p:nvPr>
        </p:nvSpPr>
        <p:spPr>
          <a:xfrm>
            <a:off x="457200" y="1484784"/>
            <a:ext cx="8229600" cy="5373216"/>
          </a:xfrm>
        </p:spPr>
        <p:txBody>
          <a:bodyPr>
            <a:noAutofit/>
          </a:bodyPr>
          <a:lstStyle/>
          <a:p>
            <a:pPr lvl="0"/>
            <a:r>
              <a:rPr lang="en-US" sz="1800" dirty="0" smtClean="0"/>
              <a:t>This music </a:t>
            </a:r>
            <a:r>
              <a:rPr lang="en-US" sz="1800" dirty="0"/>
              <a:t>makes </a:t>
            </a:r>
            <a:r>
              <a:rPr lang="en-US" sz="1800" dirty="0" smtClean="0"/>
              <a:t>people violent.</a:t>
            </a:r>
          </a:p>
          <a:p>
            <a:pPr lvl="0"/>
            <a:r>
              <a:rPr lang="en-US" sz="1800" dirty="0" smtClean="0"/>
              <a:t>This music unleashes destruction (buildings collapsing).</a:t>
            </a:r>
            <a:endParaRPr lang="en-AU" sz="1800" dirty="0"/>
          </a:p>
          <a:p>
            <a:pPr lvl="0"/>
            <a:r>
              <a:rPr lang="en-US" sz="1800" dirty="0"/>
              <a:t>‘This new </a:t>
            </a:r>
            <a:r>
              <a:rPr lang="en-US" sz="1800" dirty="0" err="1"/>
              <a:t>dubstep</a:t>
            </a:r>
            <a:r>
              <a:rPr lang="en-US" sz="1800" dirty="0"/>
              <a:t>’ ‘That’s the </a:t>
            </a:r>
            <a:r>
              <a:rPr lang="en-US" sz="1800" dirty="0" err="1"/>
              <a:t>dubstep</a:t>
            </a:r>
            <a:r>
              <a:rPr lang="en-US" sz="1800" dirty="0"/>
              <a:t> man’.  Language is wrong – indicates not familiar with actual culture.</a:t>
            </a:r>
            <a:endParaRPr lang="en-AU" sz="1800" dirty="0"/>
          </a:p>
          <a:p>
            <a:pPr lvl="0"/>
            <a:r>
              <a:rPr lang="en-US" sz="1800" dirty="0" err="1"/>
              <a:t>Othering</a:t>
            </a:r>
            <a:r>
              <a:rPr lang="en-US" sz="1800" dirty="0"/>
              <a:t>.</a:t>
            </a:r>
            <a:endParaRPr lang="en-AU" sz="1800" dirty="0"/>
          </a:p>
          <a:p>
            <a:pPr lvl="0"/>
            <a:r>
              <a:rPr lang="en-US" sz="1800" dirty="0"/>
              <a:t>‘Is that music?’  </a:t>
            </a:r>
            <a:r>
              <a:rPr lang="en-US" sz="1800" dirty="0" smtClean="0"/>
              <a:t>‘…its so loud </a:t>
            </a:r>
            <a:r>
              <a:rPr lang="en-US" sz="1800" dirty="0"/>
              <a:t>and disorientating</a:t>
            </a:r>
            <a:r>
              <a:rPr lang="en-US" sz="1800" dirty="0" smtClean="0"/>
              <a:t>.’  Authenticity?</a:t>
            </a:r>
          </a:p>
          <a:p>
            <a:pPr lvl="0"/>
            <a:r>
              <a:rPr lang="en-US" sz="1800" dirty="0" smtClean="0"/>
              <a:t>You can’t ‘get it’ if your too old.</a:t>
            </a:r>
            <a:endParaRPr lang="en-AU" sz="1800" dirty="0"/>
          </a:p>
          <a:p>
            <a:pPr lvl="0"/>
            <a:r>
              <a:rPr lang="en-US" sz="1800" dirty="0"/>
              <a:t>Makes people respond in a certain way – involuntarily.  </a:t>
            </a:r>
            <a:r>
              <a:rPr lang="en-US" sz="1800" dirty="0" err="1"/>
              <a:t>Ie</a:t>
            </a:r>
            <a:r>
              <a:rPr lang="en-US" sz="1800" dirty="0"/>
              <a:t>: bypassing social norms – letting basic/unhealthy/animal instincts take over.</a:t>
            </a:r>
            <a:endParaRPr lang="en-AU" sz="1800" dirty="0"/>
          </a:p>
          <a:p>
            <a:pPr lvl="0"/>
            <a:r>
              <a:rPr lang="en-US" sz="1800" dirty="0"/>
              <a:t>Music is taken to extremes until it’s silly.</a:t>
            </a:r>
            <a:endParaRPr lang="en-AU" sz="1800" dirty="0"/>
          </a:p>
          <a:p>
            <a:pPr lvl="0"/>
            <a:r>
              <a:rPr lang="en-US" sz="1800" dirty="0"/>
              <a:t>Unhealthy (nose is bleeding) and </a:t>
            </a:r>
            <a:r>
              <a:rPr lang="en-US" sz="1800" dirty="0" smtClean="0"/>
              <a:t>extreme like earlier claims about masturbation.  Un-natural.</a:t>
            </a:r>
            <a:endParaRPr lang="en-AU" sz="1800" dirty="0"/>
          </a:p>
          <a:p>
            <a:pPr lvl="0"/>
            <a:r>
              <a:rPr lang="en-US" sz="1800" dirty="0"/>
              <a:t>We feel smug because we know how silly this is.   Sub-cultural capital.</a:t>
            </a:r>
            <a:endParaRPr lang="en-AU" sz="1800" dirty="0"/>
          </a:p>
          <a:p>
            <a:pPr lvl="0"/>
            <a:r>
              <a:rPr lang="en-US" sz="1800" dirty="0"/>
              <a:t>If you had never really experienced </a:t>
            </a:r>
            <a:r>
              <a:rPr lang="en-US" sz="1800" dirty="0" err="1"/>
              <a:t>dubstep</a:t>
            </a:r>
            <a:r>
              <a:rPr lang="en-US" sz="1800" dirty="0"/>
              <a:t> but were young and curious this </a:t>
            </a:r>
            <a:r>
              <a:rPr lang="en-US" sz="1800" dirty="0" smtClean="0"/>
              <a:t>might make </a:t>
            </a:r>
            <a:r>
              <a:rPr lang="en-US" sz="1800" dirty="0"/>
              <a:t>you MORE likely to go out and find it</a:t>
            </a:r>
            <a:r>
              <a:rPr lang="en-US" sz="1800" dirty="0" smtClean="0"/>
              <a:t>.</a:t>
            </a:r>
            <a:endParaRPr lang="en-AU"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82808"/>
            <a:ext cx="8640960" cy="4572000"/>
          </a:xfrm>
        </p:spPr>
        <p:txBody>
          <a:bodyPr/>
          <a:lstStyle/>
          <a:p>
            <a:r>
              <a:rPr lang="en-US" dirty="0" smtClean="0"/>
              <a:t>1920s – gender norms</a:t>
            </a:r>
          </a:p>
          <a:p>
            <a:pPr>
              <a:buNone/>
            </a:pPr>
            <a:r>
              <a:rPr lang="en-US" dirty="0" smtClean="0"/>
              <a:t>    being upset by women in ‘flapper’ culture.</a:t>
            </a:r>
          </a:p>
          <a:p>
            <a:r>
              <a:rPr lang="en-US" dirty="0" smtClean="0"/>
              <a:t>Elvis and youth </a:t>
            </a:r>
            <a:r>
              <a:rPr lang="en-US" dirty="0" err="1" smtClean="0"/>
              <a:t>delinquiency</a:t>
            </a:r>
            <a:r>
              <a:rPr lang="en-US" dirty="0" smtClean="0"/>
              <a:t>.</a:t>
            </a:r>
          </a:p>
          <a:p>
            <a:r>
              <a:rPr lang="en-US" dirty="0" smtClean="0"/>
              <a:t>Hippy culture and the Manson murders.</a:t>
            </a:r>
          </a:p>
          <a:p>
            <a:r>
              <a:rPr lang="en-US" dirty="0" smtClean="0"/>
              <a:t>Anna Woods and rave culture in Sydney.</a:t>
            </a:r>
          </a:p>
          <a:p>
            <a:r>
              <a:rPr lang="en-US" dirty="0" smtClean="0"/>
              <a:t>Video games and Columbine shooting.</a:t>
            </a:r>
          </a:p>
          <a:p>
            <a:r>
              <a:rPr lang="en-US" dirty="0" smtClean="0"/>
              <a:t>Kellyville ‘Bush </a:t>
            </a:r>
            <a:r>
              <a:rPr lang="en-US" dirty="0" err="1" smtClean="0"/>
              <a:t>Doofs</a:t>
            </a:r>
            <a:r>
              <a:rPr lang="en-US" dirty="0" smtClean="0"/>
              <a:t>’.</a:t>
            </a:r>
          </a:p>
          <a:p>
            <a:pPr>
              <a:buNone/>
            </a:pPr>
            <a:endParaRPr lang="en-US" dirty="0" smtClean="0"/>
          </a:p>
        </p:txBody>
      </p:sp>
      <p:pic>
        <p:nvPicPr>
          <p:cNvPr id="36866" name="Picture 2" descr="http://americanwiki.pbworks.com/f/1260162872/flappers520.jpg"/>
          <p:cNvPicPr>
            <a:picLocks noChangeAspect="1" noChangeArrowheads="1"/>
          </p:cNvPicPr>
          <p:nvPr/>
        </p:nvPicPr>
        <p:blipFill>
          <a:blip r:embed="rId2" cstate="print"/>
          <a:srcRect/>
          <a:stretch>
            <a:fillRect/>
          </a:stretch>
        </p:blipFill>
        <p:spPr bwMode="auto">
          <a:xfrm>
            <a:off x="5292080" y="1"/>
            <a:ext cx="3851920" cy="2222262"/>
          </a:xfrm>
          <a:prstGeom prst="rect">
            <a:avLst/>
          </a:prstGeom>
          <a:noFill/>
        </p:spPr>
      </p:pic>
      <p:sp>
        <p:nvSpPr>
          <p:cNvPr id="2" name="Title 1"/>
          <p:cNvSpPr>
            <a:spLocks noGrp="1"/>
          </p:cNvSpPr>
          <p:nvPr>
            <p:ph type="title"/>
          </p:nvPr>
        </p:nvSpPr>
        <p:spPr/>
        <p:txBody>
          <a:bodyPr/>
          <a:lstStyle/>
          <a:p>
            <a:r>
              <a:rPr lang="en-US" dirty="0" smtClean="0"/>
              <a:t>more moral panic…</a:t>
            </a:r>
            <a:endParaRPr lang="en-A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descr="Bush Doof Moral Panic screenshot.jpg"/>
          <p:cNvPicPr>
            <a:picLocks noGrp="1" noChangeAspect="1"/>
          </p:cNvPicPr>
          <p:nvPr>
            <p:ph idx="1"/>
          </p:nvPr>
        </p:nvPicPr>
        <p:blipFill>
          <a:blip r:embed="rId2" cstate="print"/>
          <a:stretch>
            <a:fillRect/>
          </a:stretch>
        </p:blipFill>
        <p:spPr>
          <a:xfrm>
            <a:off x="0" y="-1"/>
            <a:ext cx="10188624" cy="6869167"/>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moral panic effects…</a:t>
            </a:r>
            <a:endParaRPr lang="en-AU" dirty="0"/>
          </a:p>
        </p:txBody>
      </p:sp>
      <p:sp>
        <p:nvSpPr>
          <p:cNvPr id="3" name="Content Placeholder 2"/>
          <p:cNvSpPr>
            <a:spLocks noGrp="1"/>
          </p:cNvSpPr>
          <p:nvPr>
            <p:ph idx="1"/>
          </p:nvPr>
        </p:nvSpPr>
        <p:spPr/>
        <p:txBody>
          <a:bodyPr/>
          <a:lstStyle/>
          <a:p>
            <a:pPr lvl="0"/>
            <a:r>
              <a:rPr lang="en-US" sz="3200" dirty="0" smtClean="0"/>
              <a:t>Media outrage actually FUELS youth culture.</a:t>
            </a:r>
            <a:endParaRPr lang="en-AU" sz="3200" dirty="0" smtClean="0"/>
          </a:p>
          <a:p>
            <a:pPr lvl="0"/>
            <a:r>
              <a:rPr lang="en-US" sz="3200" dirty="0" smtClean="0"/>
              <a:t>Deviancy models (50s and 60s) did not take into account the market and media.  And nowadays media is so omnipresent!</a:t>
            </a:r>
          </a:p>
          <a:p>
            <a:endParaRPr lang="en-A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AU" dirty="0"/>
          </a:p>
        </p:txBody>
      </p:sp>
      <p:sp>
        <p:nvSpPr>
          <p:cNvPr id="3" name="Content Placeholder 2"/>
          <p:cNvSpPr>
            <a:spLocks noGrp="1"/>
          </p:cNvSpPr>
          <p:nvPr>
            <p:ph idx="1"/>
          </p:nvPr>
        </p:nvSpPr>
        <p:spPr/>
        <p:txBody>
          <a:bodyPr/>
          <a:lstStyle/>
          <a:p>
            <a:r>
              <a:rPr lang="en-US" dirty="0" smtClean="0"/>
              <a:t>1950s - 60s 	Deviance from social norms</a:t>
            </a:r>
          </a:p>
          <a:p>
            <a:r>
              <a:rPr lang="en-US" dirty="0" smtClean="0"/>
              <a:t>1970s        	CCCS and Neo-Marxism</a:t>
            </a:r>
          </a:p>
          <a:p>
            <a:r>
              <a:rPr lang="en-US" dirty="0" smtClean="0"/>
              <a:t>1980s – 90s	Postmodernism</a:t>
            </a:r>
          </a:p>
          <a:p>
            <a:r>
              <a:rPr lang="en-US" dirty="0" smtClean="0"/>
              <a:t>Now		Stay tuned…</a:t>
            </a:r>
          </a:p>
          <a:p>
            <a:endParaRPr lang="en-A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HA__1348690014_AceCafe-bigpic.jpg"/>
          <p:cNvPicPr>
            <a:picLocks noChangeAspect="1"/>
          </p:cNvPicPr>
          <p:nvPr/>
        </p:nvPicPr>
        <p:blipFill>
          <a:blip r:embed="rId2" cstate="print"/>
          <a:stretch>
            <a:fillRect/>
          </a:stretch>
        </p:blipFill>
        <p:spPr>
          <a:xfrm>
            <a:off x="5787008" y="0"/>
            <a:ext cx="3356992" cy="3356992"/>
          </a:xfrm>
          <a:prstGeom prst="rect">
            <a:avLst/>
          </a:prstGeom>
        </p:spPr>
      </p:pic>
      <p:sp>
        <p:nvSpPr>
          <p:cNvPr id="3" name="Content Placeholder 2"/>
          <p:cNvSpPr>
            <a:spLocks noGrp="1"/>
          </p:cNvSpPr>
          <p:nvPr>
            <p:ph idx="1"/>
          </p:nvPr>
        </p:nvSpPr>
        <p:spPr>
          <a:xfrm>
            <a:off x="457200" y="1882808"/>
            <a:ext cx="5482952" cy="4572000"/>
          </a:xfrm>
        </p:spPr>
        <p:txBody>
          <a:bodyPr>
            <a:normAutofit fontScale="92500" lnSpcReduction="20000"/>
          </a:bodyPr>
          <a:lstStyle/>
          <a:p>
            <a:r>
              <a:rPr lang="en-US" dirty="0" smtClean="0"/>
              <a:t>DEVIANCE!!!!</a:t>
            </a:r>
          </a:p>
          <a:p>
            <a:r>
              <a:rPr lang="en-US" sz="2400" dirty="0" smtClean="0"/>
              <a:t>Youth </a:t>
            </a:r>
            <a:r>
              <a:rPr lang="en-US" sz="2400" dirty="0"/>
              <a:t>culture seen as the result of social classes that had not taken </a:t>
            </a:r>
            <a:r>
              <a:rPr lang="en-US" sz="2400" dirty="0" smtClean="0"/>
              <a:t>on American values sufficiently.</a:t>
            </a:r>
          </a:p>
          <a:p>
            <a:r>
              <a:rPr lang="en-US" sz="2400" dirty="0" smtClean="0"/>
              <a:t>Mass culture inherently corrupting – comics, movies, music, books.</a:t>
            </a:r>
          </a:p>
          <a:p>
            <a:r>
              <a:rPr lang="en-US" sz="2400" dirty="0" smtClean="0"/>
              <a:t>Social </a:t>
            </a:r>
            <a:r>
              <a:rPr lang="en-US" sz="2400" dirty="0"/>
              <a:t>disorganization</a:t>
            </a:r>
            <a:r>
              <a:rPr lang="en-US" sz="2400" dirty="0" smtClean="0"/>
              <a:t>.</a:t>
            </a:r>
          </a:p>
          <a:p>
            <a:pPr lvl="1"/>
            <a:r>
              <a:rPr lang="en-US" sz="2000" dirty="0" smtClean="0"/>
              <a:t>no women</a:t>
            </a:r>
            <a:endParaRPr lang="en-AU" sz="2000" dirty="0" smtClean="0"/>
          </a:p>
          <a:p>
            <a:pPr lvl="1"/>
            <a:r>
              <a:rPr lang="en-US" sz="2000" dirty="0" smtClean="0"/>
              <a:t>class focus only.</a:t>
            </a:r>
            <a:endParaRPr lang="en-AU" sz="2000" dirty="0" smtClean="0"/>
          </a:p>
          <a:p>
            <a:pPr lvl="1"/>
            <a:r>
              <a:rPr lang="en-US" sz="2000" dirty="0" smtClean="0"/>
              <a:t>Work, home, street.</a:t>
            </a:r>
          </a:p>
          <a:p>
            <a:r>
              <a:rPr lang="en-US" sz="2800" dirty="0" smtClean="0"/>
              <a:t>Didn’t talk about new media markets.  Or when they did – they viewed media as repressive NOT appetitive.</a:t>
            </a:r>
            <a:endParaRPr lang="en-AU" sz="2800" dirty="0" smtClean="0"/>
          </a:p>
          <a:p>
            <a:pPr lvl="0"/>
            <a:endParaRPr lang="en-AU" sz="2400" dirty="0"/>
          </a:p>
          <a:p>
            <a:endParaRPr lang="en-AU" sz="2400" dirty="0" smtClean="0"/>
          </a:p>
          <a:p>
            <a:pPr lvl="1"/>
            <a:endParaRPr lang="en-AU" sz="2000" dirty="0"/>
          </a:p>
          <a:p>
            <a:pPr lvl="1"/>
            <a:endParaRPr lang="en-US" dirty="0" smtClean="0"/>
          </a:p>
          <a:p>
            <a:pPr lvl="1"/>
            <a:endParaRPr lang="en-US" dirty="0" smtClean="0"/>
          </a:p>
          <a:p>
            <a:endParaRPr lang="en-AU" dirty="0"/>
          </a:p>
        </p:txBody>
      </p:sp>
      <p:sp>
        <p:nvSpPr>
          <p:cNvPr id="4" name="Title 3"/>
          <p:cNvSpPr>
            <a:spLocks noGrp="1"/>
          </p:cNvSpPr>
          <p:nvPr>
            <p:ph type="title"/>
          </p:nvPr>
        </p:nvSpPr>
        <p:spPr/>
        <p:txBody>
          <a:bodyPr/>
          <a:lstStyle/>
          <a:p>
            <a:r>
              <a:rPr lang="en-US" dirty="0" smtClean="0"/>
              <a:t>1950s</a:t>
            </a:r>
            <a:endParaRPr lang="en-A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1960s</a:t>
            </a:r>
            <a:endParaRPr lang="en-AU" dirty="0"/>
          </a:p>
        </p:txBody>
      </p:sp>
      <p:sp>
        <p:nvSpPr>
          <p:cNvPr id="3" name="Content Placeholder 2"/>
          <p:cNvSpPr>
            <a:spLocks noGrp="1"/>
          </p:cNvSpPr>
          <p:nvPr>
            <p:ph idx="1"/>
          </p:nvPr>
        </p:nvSpPr>
        <p:spPr/>
        <p:txBody>
          <a:bodyPr>
            <a:normAutofit fontScale="85000" lnSpcReduction="10000"/>
          </a:bodyPr>
          <a:lstStyle/>
          <a:p>
            <a:r>
              <a:rPr lang="en-US" dirty="0" smtClean="0"/>
              <a:t>Labeling Theory - </a:t>
            </a:r>
            <a:r>
              <a:rPr lang="en-US" dirty="0" err="1" smtClean="0"/>
              <a:t>Lemert</a:t>
            </a:r>
            <a:r>
              <a:rPr lang="en-US" dirty="0" smtClean="0"/>
              <a:t>, Becker  et al.</a:t>
            </a:r>
          </a:p>
          <a:p>
            <a:r>
              <a:rPr lang="en-US" dirty="0" smtClean="0"/>
              <a:t>Deviancy is defined by what the majority calls it.</a:t>
            </a:r>
          </a:p>
          <a:p>
            <a:r>
              <a:rPr lang="en-US" dirty="0" smtClean="0"/>
              <a:t>People labeled as deviants often self-define via this label.</a:t>
            </a:r>
          </a:p>
          <a:p>
            <a:r>
              <a:rPr lang="en-US" dirty="0" smtClean="0"/>
              <a:t>Identity is formed through interaction with others.</a:t>
            </a:r>
          </a:p>
          <a:p>
            <a:r>
              <a:rPr lang="en-US" dirty="0" smtClean="0"/>
              <a:t>Majority use this </a:t>
            </a:r>
            <a:r>
              <a:rPr lang="en-US" dirty="0" err="1" smtClean="0"/>
              <a:t>labelling</a:t>
            </a:r>
            <a:r>
              <a:rPr lang="en-US" dirty="0" smtClean="0"/>
              <a:t> as a form of control.</a:t>
            </a:r>
          </a:p>
          <a:p>
            <a:r>
              <a:rPr lang="en-US" dirty="0" err="1" smtClean="0"/>
              <a:t>Seperates</a:t>
            </a:r>
            <a:r>
              <a:rPr lang="en-US" dirty="0" smtClean="0"/>
              <a:t> </a:t>
            </a:r>
            <a:r>
              <a:rPr lang="en-US" dirty="0" err="1" smtClean="0"/>
              <a:t>labelling</a:t>
            </a:r>
            <a:r>
              <a:rPr lang="en-US" dirty="0" smtClean="0"/>
              <a:t> from </a:t>
            </a:r>
            <a:r>
              <a:rPr lang="en-US" dirty="0" err="1" smtClean="0"/>
              <a:t>behaviour</a:t>
            </a:r>
            <a:r>
              <a:rPr lang="en-US" dirty="0" smtClean="0"/>
              <a:t>.</a:t>
            </a:r>
          </a:p>
          <a:p>
            <a:r>
              <a:rPr lang="en-US" dirty="0" smtClean="0"/>
              <a:t>A little bit more reflexive.</a:t>
            </a:r>
          </a:p>
          <a:p>
            <a:r>
              <a:rPr lang="en-US" dirty="0" smtClean="0"/>
              <a:t>Starts to look at Media’s role in defining culture.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1970s</a:t>
            </a:r>
            <a:endParaRPr lang="en-AU" dirty="0"/>
          </a:p>
        </p:txBody>
      </p:sp>
      <p:sp>
        <p:nvSpPr>
          <p:cNvPr id="3" name="Content Placeholder 2"/>
          <p:cNvSpPr>
            <a:spLocks noGrp="1"/>
          </p:cNvSpPr>
          <p:nvPr>
            <p:ph idx="1"/>
          </p:nvPr>
        </p:nvSpPr>
        <p:spPr/>
        <p:txBody>
          <a:bodyPr>
            <a:normAutofit fontScale="85000" lnSpcReduction="10000"/>
          </a:bodyPr>
          <a:lstStyle/>
          <a:p>
            <a:r>
              <a:rPr lang="en-US" dirty="0"/>
              <a:t>Centre for Contemporary Cultural Studies </a:t>
            </a:r>
            <a:r>
              <a:rPr lang="en-US" dirty="0" smtClean="0"/>
              <a:t>(CCCS) – University of Birmingham.</a:t>
            </a:r>
          </a:p>
          <a:p>
            <a:r>
              <a:rPr lang="en-US" dirty="0" smtClean="0"/>
              <a:t>Influenced by American youth culture studies.</a:t>
            </a:r>
          </a:p>
          <a:p>
            <a:r>
              <a:rPr lang="en-US" dirty="0" smtClean="0"/>
              <a:t>Very based in place.</a:t>
            </a:r>
          </a:p>
          <a:p>
            <a:r>
              <a:rPr lang="en-US" dirty="0" smtClean="0"/>
              <a:t>Looking at street gangs.</a:t>
            </a:r>
          </a:p>
          <a:p>
            <a:r>
              <a:rPr lang="en-US" dirty="0" err="1" smtClean="0"/>
              <a:t>Structuralist</a:t>
            </a:r>
            <a:r>
              <a:rPr lang="en-US" dirty="0" smtClean="0"/>
              <a:t>, neo-Marxist: youth rebellion was the result of massive fracturing of working class.</a:t>
            </a:r>
          </a:p>
          <a:p>
            <a:r>
              <a:rPr lang="en-US" dirty="0" smtClean="0"/>
              <a:t>Not very good at analyzing middle class rebellion – </a:t>
            </a:r>
            <a:r>
              <a:rPr lang="en-US" dirty="0" err="1" smtClean="0"/>
              <a:t>eg</a:t>
            </a:r>
            <a:r>
              <a:rPr lang="en-US" dirty="0" smtClean="0"/>
              <a:t>: Hippies / heavy metal.</a:t>
            </a:r>
          </a:p>
          <a:p>
            <a:r>
              <a:rPr lang="en-US" dirty="0" smtClean="0"/>
              <a:t>Still wasn’t looking at the role of women.  </a:t>
            </a:r>
            <a:r>
              <a:rPr lang="en-US" dirty="0" err="1" smtClean="0"/>
              <a:t>Ffs</a:t>
            </a:r>
            <a:r>
              <a:rPr lang="en-US" dirty="0" smtClean="0"/>
              <a:t>.</a:t>
            </a:r>
          </a:p>
          <a:p>
            <a:endParaRPr lang="en-A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7494"/>
            <a:ext cx="8892480" cy="1399032"/>
          </a:xfrm>
        </p:spPr>
        <p:txBody>
          <a:bodyPr/>
          <a:lstStyle/>
          <a:p>
            <a:r>
              <a:rPr lang="en-US" dirty="0" smtClean="0"/>
              <a:t>1980s and 90s - postmodernism</a:t>
            </a:r>
            <a:endParaRPr lang="en-AU" dirty="0"/>
          </a:p>
        </p:txBody>
      </p:sp>
      <p:sp>
        <p:nvSpPr>
          <p:cNvPr id="3" name="Content Placeholder 2"/>
          <p:cNvSpPr>
            <a:spLocks noGrp="1"/>
          </p:cNvSpPr>
          <p:nvPr>
            <p:ph idx="1"/>
          </p:nvPr>
        </p:nvSpPr>
        <p:spPr/>
        <p:txBody>
          <a:bodyPr>
            <a:normAutofit fontScale="92500" lnSpcReduction="10000"/>
          </a:bodyPr>
          <a:lstStyle/>
          <a:p>
            <a:r>
              <a:rPr lang="en-US" dirty="0" smtClean="0"/>
              <a:t>Originally a philosophy of art.</a:t>
            </a:r>
          </a:p>
          <a:p>
            <a:r>
              <a:rPr lang="en-US" dirty="0" smtClean="0"/>
              <a:t>All frameworks for analysis come from somewhere and therefore have assumptions and power (structural) biases.</a:t>
            </a:r>
          </a:p>
          <a:p>
            <a:r>
              <a:rPr lang="en-US" dirty="0" smtClean="0"/>
              <a:t>Everything can be valued.</a:t>
            </a:r>
          </a:p>
          <a:p>
            <a:r>
              <a:rPr lang="en-US" dirty="0" smtClean="0"/>
              <a:t>Logic and rationalism are optional (and contain their own biases).</a:t>
            </a:r>
          </a:p>
          <a:p>
            <a:r>
              <a:rPr lang="en-US" dirty="0" smtClean="0"/>
              <a:t>Focus is more on consumption and style.  Sites of study have moved from the streets to the shopping mall.</a:t>
            </a:r>
          </a:p>
          <a:p>
            <a:endParaRPr lang="en-A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7494"/>
            <a:ext cx="8784976" cy="1399032"/>
          </a:xfrm>
        </p:spPr>
        <p:txBody>
          <a:bodyPr/>
          <a:lstStyle/>
          <a:p>
            <a:r>
              <a:rPr lang="en-US" dirty="0" smtClean="0"/>
              <a:t>1980s and 90s - postmodernism</a:t>
            </a:r>
            <a:endParaRPr lang="en-AU" dirty="0"/>
          </a:p>
        </p:txBody>
      </p:sp>
      <p:sp>
        <p:nvSpPr>
          <p:cNvPr id="3" name="Content Placeholder 2"/>
          <p:cNvSpPr>
            <a:spLocks noGrp="1"/>
          </p:cNvSpPr>
          <p:nvPr>
            <p:ph idx="1"/>
          </p:nvPr>
        </p:nvSpPr>
        <p:spPr/>
        <p:txBody>
          <a:bodyPr>
            <a:normAutofit/>
          </a:bodyPr>
          <a:lstStyle/>
          <a:p>
            <a:pPr lvl="0"/>
            <a:r>
              <a:rPr lang="en-US" dirty="0" smtClean="0"/>
              <a:t>Developing </a:t>
            </a:r>
            <a:r>
              <a:rPr lang="en-US" dirty="0"/>
              <a:t>further </a:t>
            </a:r>
            <a:r>
              <a:rPr lang="en-US" dirty="0" smtClean="0"/>
              <a:t>the ideas </a:t>
            </a:r>
            <a:r>
              <a:rPr lang="en-US" dirty="0"/>
              <a:t>of the CCCS (Birmingham) in the 1970s.</a:t>
            </a:r>
            <a:endParaRPr lang="en-AU" dirty="0"/>
          </a:p>
          <a:p>
            <a:pPr lvl="0"/>
            <a:r>
              <a:rPr lang="en-US" dirty="0"/>
              <a:t>Subcultures CANNOT resist – only offer the illusion of it – in contradiction to the CCCS </a:t>
            </a:r>
            <a:r>
              <a:rPr lang="en-US" dirty="0" smtClean="0"/>
              <a:t>outlook – thus opposition is purely symbolic and cultures largely hedonistic.</a:t>
            </a:r>
            <a:endParaRPr lang="en-AU" dirty="0"/>
          </a:p>
          <a:p>
            <a:pPr lvl="0"/>
            <a:r>
              <a:rPr lang="en-US" dirty="0" smtClean="0"/>
              <a:t>Ideas </a:t>
            </a:r>
            <a:r>
              <a:rPr lang="en-US" dirty="0"/>
              <a:t>circulate and collide in complex ways – and culture and subculture exchange ideas and values – osmotic.</a:t>
            </a:r>
            <a:endParaRPr lang="en-AU" dirty="0"/>
          </a:p>
          <a:p>
            <a:endParaRPr lang="en-A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ostModern arch 01.jpg"/>
          <p:cNvPicPr>
            <a:picLocks noGrp="1" noChangeAspect="1"/>
          </p:cNvPicPr>
          <p:nvPr>
            <p:ph idx="1"/>
          </p:nvPr>
        </p:nvPicPr>
        <p:blipFill>
          <a:blip r:embed="rId2" cstate="print"/>
          <a:stretch>
            <a:fillRect/>
          </a:stretch>
        </p:blipFill>
        <p:spPr>
          <a:xfrm>
            <a:off x="3131840" y="476672"/>
            <a:ext cx="5616624" cy="5826373"/>
          </a:xfrm>
        </p:spPr>
      </p:pic>
      <p:sp>
        <p:nvSpPr>
          <p:cNvPr id="2" name="Title 1"/>
          <p:cNvSpPr>
            <a:spLocks noGrp="1"/>
          </p:cNvSpPr>
          <p:nvPr>
            <p:ph type="title"/>
          </p:nvPr>
        </p:nvSpPr>
        <p:spPr/>
        <p:txBody>
          <a:bodyPr/>
          <a:lstStyle/>
          <a:p>
            <a:r>
              <a:rPr lang="en-US" dirty="0" smtClean="0"/>
              <a:t>postmodernism</a:t>
            </a:r>
            <a:endParaRPr lang="en-A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ostModern arch 04 Mississauga_city_hall_2005.jpg"/>
          <p:cNvPicPr>
            <a:picLocks noGrp="1" noChangeAspect="1"/>
          </p:cNvPicPr>
          <p:nvPr>
            <p:ph idx="1"/>
          </p:nvPr>
        </p:nvPicPr>
        <p:blipFill>
          <a:blip r:embed="rId2" cstate="print"/>
          <a:stretch>
            <a:fillRect/>
          </a:stretch>
        </p:blipFill>
        <p:spPr>
          <a:xfrm>
            <a:off x="3671392" y="-387424"/>
            <a:ext cx="5472608" cy="7445725"/>
          </a:xfrm>
        </p:spPr>
      </p:pic>
      <p:sp>
        <p:nvSpPr>
          <p:cNvPr id="2" name="Title 1"/>
          <p:cNvSpPr>
            <a:spLocks noGrp="1"/>
          </p:cNvSpPr>
          <p:nvPr>
            <p:ph type="title"/>
          </p:nvPr>
        </p:nvSpPr>
        <p:spPr/>
        <p:txBody>
          <a:bodyPr/>
          <a:lstStyle/>
          <a:p>
            <a:r>
              <a:rPr lang="en-US" dirty="0" smtClean="0"/>
              <a:t>oh god… </a:t>
            </a:r>
            <a:br>
              <a:rPr lang="en-US" dirty="0" smtClean="0"/>
            </a:br>
            <a:r>
              <a:rPr lang="en-US" dirty="0" smtClean="0"/>
              <a:t>       the horror…</a:t>
            </a:r>
            <a:endParaRPr lang="en-A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descr="Postmodern Arch - Chifley_Tower_western_side.jpg"/>
          <p:cNvPicPr>
            <a:picLocks noGrp="1" noChangeAspect="1"/>
          </p:cNvPicPr>
          <p:nvPr>
            <p:ph idx="1"/>
          </p:nvPr>
        </p:nvPicPr>
        <p:blipFill>
          <a:blip r:embed="rId2" cstate="print"/>
          <a:stretch>
            <a:fillRect/>
          </a:stretch>
        </p:blipFill>
        <p:spPr>
          <a:xfrm>
            <a:off x="611560" y="260648"/>
            <a:ext cx="5328592" cy="6872673"/>
          </a:xfrm>
        </p:spPr>
      </p:pic>
      <p:sp>
        <p:nvSpPr>
          <p:cNvPr id="5" name="Title 1"/>
          <p:cNvSpPr txBox="1">
            <a:spLocks/>
          </p:cNvSpPr>
          <p:nvPr/>
        </p:nvSpPr>
        <p:spPr>
          <a:xfrm>
            <a:off x="4355976" y="5373216"/>
            <a:ext cx="3888432" cy="1296144"/>
          </a:xfrm>
          <a:prstGeom prst="rect">
            <a:avLst/>
          </a:prstGeom>
        </p:spPr>
        <p:txBody>
          <a:bodyPr vert="horz" anchor="ctr">
            <a:normAutofit/>
          </a:bodyPr>
          <a:lstStyle/>
          <a:p>
            <a:pPr marL="484632" marR="0" lvl="0" indent="0" algn="l" defTabSz="914400" rtl="0" eaLnBrk="1" fontAlgn="auto" latinLnBrk="0" hangingPunct="1">
              <a:lnSpc>
                <a:spcPct val="100000"/>
              </a:lnSpc>
              <a:spcBef>
                <a:spcPct val="0"/>
              </a:spcBef>
              <a:spcAft>
                <a:spcPts val="0"/>
              </a:spcAft>
              <a:buClrTx/>
              <a:buSzTx/>
              <a:buFontTx/>
              <a:buNone/>
              <a:tabLst/>
              <a:defRPr/>
            </a:pPr>
            <a:r>
              <a:rPr lang="en-US" sz="4200" dirty="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rPr>
              <a:t>p</a:t>
            </a:r>
            <a:r>
              <a:rPr kumimoji="0" lang="en-US" sz="4200" b="0" i="0" u="none" strike="noStrike" kern="1200" cap="none" spc="0" normalizeH="0" baseline="0" noProof="0" dirty="0" err="1"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rPr>
              <a:t>oor</a:t>
            </a:r>
            <a:r>
              <a:rPr kumimoji="0" lang="en-US" sz="4200" b="0" i="0" u="none" strike="noStrike" kern="1200" cap="none" spc="0" normalizeH="0" baseline="0" noProof="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rPr>
              <a:t> Ben…</a:t>
            </a:r>
            <a:endParaRPr kumimoji="0" lang="en-AU" sz="4200" b="0" i="0" u="none" strike="noStrike" kern="1200" cap="none" spc="0" normalizeH="0" baseline="0" noProof="0" dirty="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descr="PostModern arch 02 Parliament-House-Australia.jpg"/>
          <p:cNvPicPr>
            <a:picLocks noGrp="1" noChangeAspect="1"/>
          </p:cNvPicPr>
          <p:nvPr>
            <p:ph idx="1"/>
          </p:nvPr>
        </p:nvPicPr>
        <p:blipFill>
          <a:blip r:embed="rId2" cstate="print"/>
          <a:stretch>
            <a:fillRect/>
          </a:stretch>
        </p:blipFill>
        <p:spPr>
          <a:xfrm>
            <a:off x="0" y="-1"/>
            <a:ext cx="9324528" cy="7022903"/>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postmodernism</a:t>
            </a:r>
            <a:endParaRPr lang="en-AU" dirty="0"/>
          </a:p>
        </p:txBody>
      </p:sp>
      <p:sp>
        <p:nvSpPr>
          <p:cNvPr id="3" name="Content Placeholder 2"/>
          <p:cNvSpPr>
            <a:spLocks noGrp="1"/>
          </p:cNvSpPr>
          <p:nvPr>
            <p:ph idx="1"/>
          </p:nvPr>
        </p:nvSpPr>
        <p:spPr/>
        <p:txBody>
          <a:bodyPr>
            <a:normAutofit fontScale="92500"/>
          </a:bodyPr>
          <a:lstStyle/>
          <a:p>
            <a:r>
              <a:rPr lang="en-US" dirty="0" smtClean="0"/>
              <a:t>Focus </a:t>
            </a:r>
            <a:r>
              <a:rPr lang="en-US" dirty="0"/>
              <a:t>on identity in any form – so now sites are shopping malls, nightclubs, </a:t>
            </a:r>
            <a:r>
              <a:rPr lang="en-US" dirty="0" smtClean="0"/>
              <a:t>anywhere.</a:t>
            </a:r>
          </a:p>
          <a:p>
            <a:r>
              <a:rPr lang="en-US" dirty="0" smtClean="0"/>
              <a:t>Less focused on collectivism than individualism.</a:t>
            </a:r>
            <a:endParaRPr lang="en-AU" dirty="0"/>
          </a:p>
          <a:p>
            <a:r>
              <a:rPr lang="en-US" dirty="0" err="1"/>
              <a:t>Bricolage</a:t>
            </a:r>
            <a:r>
              <a:rPr lang="en-US" dirty="0"/>
              <a:t> approach </a:t>
            </a:r>
            <a:r>
              <a:rPr lang="en-US" dirty="0" smtClean="0"/>
              <a:t>(</a:t>
            </a:r>
            <a:r>
              <a:rPr lang="en-US" dirty="0" err="1" smtClean="0"/>
              <a:t>eg</a:t>
            </a:r>
            <a:r>
              <a:rPr lang="en-US" dirty="0" smtClean="0"/>
              <a:t>: Punk’s safety </a:t>
            </a:r>
            <a:r>
              <a:rPr lang="en-US" dirty="0"/>
              <a:t>pin) – </a:t>
            </a:r>
            <a:r>
              <a:rPr lang="en-US" dirty="0" smtClean="0"/>
              <a:t>identities can </a:t>
            </a:r>
            <a:r>
              <a:rPr lang="en-US" dirty="0"/>
              <a:t>cross class, </a:t>
            </a:r>
            <a:r>
              <a:rPr lang="en-US" dirty="0" smtClean="0"/>
              <a:t>gender, cultural </a:t>
            </a:r>
            <a:r>
              <a:rPr lang="en-US" dirty="0"/>
              <a:t>divides.  Multiple truths and narratives – can be contradictory.</a:t>
            </a:r>
            <a:endParaRPr lang="en-AU" dirty="0"/>
          </a:p>
          <a:p>
            <a:r>
              <a:rPr lang="en-US" dirty="0" smtClean="0"/>
              <a:t>Fluidity </a:t>
            </a:r>
            <a:r>
              <a:rPr lang="en-US" dirty="0"/>
              <a:t>of cultural boundaries and identity.</a:t>
            </a:r>
            <a:endParaRPr lang="en-AU" dirty="0"/>
          </a:p>
          <a:p>
            <a:endParaRPr lang="en-AU" dirty="0"/>
          </a:p>
        </p:txBody>
      </p:sp>
      <p:sp>
        <p:nvSpPr>
          <p:cNvPr id="4" name="TextBox 3"/>
          <p:cNvSpPr txBox="1"/>
          <p:nvPr/>
        </p:nvSpPr>
        <p:spPr>
          <a:xfrm>
            <a:off x="6588224" y="6093296"/>
            <a:ext cx="2304256" cy="369332"/>
          </a:xfrm>
          <a:prstGeom prst="rect">
            <a:avLst/>
          </a:prstGeom>
          <a:noFill/>
        </p:spPr>
        <p:txBody>
          <a:bodyPr wrap="square" rtlCol="0">
            <a:spAutoFit/>
          </a:bodyPr>
          <a:lstStyle/>
          <a:p>
            <a:r>
              <a:rPr lang="en-US" dirty="0" err="1" smtClean="0"/>
              <a:t>Mafessoli</a:t>
            </a:r>
            <a:r>
              <a:rPr lang="en-US" dirty="0" smtClean="0"/>
              <a:t>, 1996</a:t>
            </a:r>
            <a:endParaRPr lang="en-A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a:t>
            </a:r>
            <a:r>
              <a:rPr lang="en-US" i="1" dirty="0" smtClean="0"/>
              <a:t>post-subculture</a:t>
            </a:r>
            <a:endParaRPr lang="en-AU" dirty="0"/>
          </a:p>
        </p:txBody>
      </p:sp>
      <p:sp>
        <p:nvSpPr>
          <p:cNvPr id="3" name="Content Placeholder 2"/>
          <p:cNvSpPr>
            <a:spLocks noGrp="1"/>
          </p:cNvSpPr>
          <p:nvPr>
            <p:ph idx="1"/>
          </p:nvPr>
        </p:nvSpPr>
        <p:spPr/>
        <p:txBody>
          <a:bodyPr>
            <a:normAutofit fontScale="85000" lnSpcReduction="10000"/>
          </a:bodyPr>
          <a:lstStyle/>
          <a:p>
            <a:r>
              <a:rPr lang="en-US" dirty="0" smtClean="0"/>
              <a:t>No </a:t>
            </a:r>
            <a:r>
              <a:rPr lang="en-US" dirty="0"/>
              <a:t>fixed </a:t>
            </a:r>
            <a:r>
              <a:rPr lang="en-US" dirty="0" smtClean="0"/>
              <a:t>subcultures.  </a:t>
            </a:r>
            <a:r>
              <a:rPr lang="en-US" dirty="0"/>
              <a:t>‘Neo-tribes</a:t>
            </a:r>
            <a:r>
              <a:rPr lang="en-US" dirty="0" smtClean="0"/>
              <a:t>’.</a:t>
            </a:r>
          </a:p>
          <a:p>
            <a:r>
              <a:rPr lang="en-US" dirty="0" smtClean="0"/>
              <a:t>Media is now an important resource for tribes (the internet etc…).</a:t>
            </a:r>
            <a:endParaRPr lang="en-AU" dirty="0"/>
          </a:p>
          <a:p>
            <a:r>
              <a:rPr lang="en-US" dirty="0"/>
              <a:t>Create lifestyles where many different threads of culture can be woven together.</a:t>
            </a:r>
            <a:endParaRPr lang="en-AU" dirty="0"/>
          </a:p>
          <a:p>
            <a:r>
              <a:rPr lang="en-US" dirty="0"/>
              <a:t>Identity chosen through consumption (instead of – in </a:t>
            </a:r>
            <a:r>
              <a:rPr lang="en-US" dirty="0" smtClean="0"/>
              <a:t>postwar </a:t>
            </a:r>
            <a:r>
              <a:rPr lang="en-US" dirty="0"/>
              <a:t>analysis) class and upbringing.</a:t>
            </a:r>
            <a:endParaRPr lang="en-AU" dirty="0"/>
          </a:p>
          <a:p>
            <a:r>
              <a:rPr lang="en-US" dirty="0"/>
              <a:t>But class interpretations still hanging in there</a:t>
            </a:r>
            <a:r>
              <a:rPr lang="en-US" dirty="0" smtClean="0"/>
              <a:t>.</a:t>
            </a:r>
          </a:p>
          <a:p>
            <a:r>
              <a:rPr lang="en-US" dirty="0" smtClean="0"/>
              <a:t>Despite </a:t>
            </a:r>
            <a:r>
              <a:rPr lang="en-US" dirty="0"/>
              <a:t>naïve optimism of </a:t>
            </a:r>
            <a:r>
              <a:rPr lang="en-US" dirty="0" smtClean="0"/>
              <a:t>postmodern </a:t>
            </a:r>
            <a:r>
              <a:rPr lang="en-US" dirty="0"/>
              <a:t>analysis – people still subject to </a:t>
            </a:r>
            <a:r>
              <a:rPr lang="en-US" dirty="0" smtClean="0"/>
              <a:t>power </a:t>
            </a:r>
            <a:r>
              <a:rPr lang="en-US" dirty="0"/>
              <a:t>structures.  Not as free…</a:t>
            </a:r>
            <a:endParaRPr lang="en-AU" dirty="0"/>
          </a:p>
          <a:p>
            <a:pPr>
              <a:buNone/>
            </a:pPr>
            <a:endParaRPr lang="en-A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507288" cy="1399032"/>
          </a:xfrm>
        </p:spPr>
        <p:txBody>
          <a:bodyPr/>
          <a:lstStyle/>
          <a:p>
            <a:r>
              <a:rPr lang="en-US" dirty="0" smtClean="0"/>
              <a:t>post-subculture</a:t>
            </a:r>
            <a:endParaRPr lang="en-AU" dirty="0"/>
          </a:p>
        </p:txBody>
      </p:sp>
      <p:sp>
        <p:nvSpPr>
          <p:cNvPr id="3" name="Content Placeholder 2"/>
          <p:cNvSpPr>
            <a:spLocks noGrp="1"/>
          </p:cNvSpPr>
          <p:nvPr>
            <p:ph idx="1"/>
          </p:nvPr>
        </p:nvSpPr>
        <p:spPr/>
        <p:txBody>
          <a:bodyPr>
            <a:normAutofit fontScale="92500" lnSpcReduction="10000"/>
          </a:bodyPr>
          <a:lstStyle/>
          <a:p>
            <a:r>
              <a:rPr lang="en-US" dirty="0" smtClean="0"/>
              <a:t>Structure </a:t>
            </a:r>
            <a:r>
              <a:rPr lang="en-US" dirty="0"/>
              <a:t>still DOES influence – which makes the idea of fluidity difficult to maintain.</a:t>
            </a:r>
            <a:endParaRPr lang="en-AU" dirty="0"/>
          </a:p>
          <a:p>
            <a:r>
              <a:rPr lang="en-US" dirty="0" smtClean="0"/>
              <a:t>Suggests </a:t>
            </a:r>
            <a:r>
              <a:rPr lang="en-US" dirty="0"/>
              <a:t>that mainstream culture (to which subcultures define themselves </a:t>
            </a:r>
            <a:r>
              <a:rPr lang="en-US" dirty="0" err="1" smtClean="0"/>
              <a:t>oppositionally</a:t>
            </a:r>
            <a:r>
              <a:rPr lang="en-US" dirty="0" smtClean="0"/>
              <a:t>) </a:t>
            </a:r>
            <a:r>
              <a:rPr lang="en-US" dirty="0"/>
              <a:t>has changed, become less </a:t>
            </a:r>
            <a:r>
              <a:rPr lang="en-US" dirty="0" smtClean="0"/>
              <a:t>stratified. Ideas </a:t>
            </a:r>
            <a:r>
              <a:rPr lang="en-US" dirty="0"/>
              <a:t>circulate and collide in complex ways – and culture and subculture exchange ideas and values – osmotic.</a:t>
            </a:r>
            <a:endParaRPr lang="en-AU" dirty="0"/>
          </a:p>
          <a:p>
            <a:r>
              <a:rPr lang="en-US" dirty="0"/>
              <a:t>Also </a:t>
            </a:r>
            <a:r>
              <a:rPr lang="en-US" dirty="0" smtClean="0"/>
              <a:t>postmodernism </a:t>
            </a:r>
            <a:r>
              <a:rPr lang="en-US" dirty="0"/>
              <a:t>– with its emphasis on fragmentation and individualism – can miss the whole picture of belonging to a group.</a:t>
            </a:r>
            <a:endParaRPr lang="en-AU" dirty="0"/>
          </a:p>
          <a:p>
            <a:endParaRPr lang="en-A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507288" cy="1399032"/>
          </a:xfrm>
        </p:spPr>
        <p:txBody>
          <a:bodyPr/>
          <a:lstStyle/>
          <a:p>
            <a:r>
              <a:rPr lang="en-US" dirty="0" smtClean="0"/>
              <a:t>post-subculture</a:t>
            </a:r>
            <a:endParaRPr lang="en-AU" dirty="0"/>
          </a:p>
        </p:txBody>
      </p:sp>
      <p:sp>
        <p:nvSpPr>
          <p:cNvPr id="3" name="Content Placeholder 2"/>
          <p:cNvSpPr>
            <a:spLocks noGrp="1"/>
          </p:cNvSpPr>
          <p:nvPr>
            <p:ph idx="1"/>
          </p:nvPr>
        </p:nvSpPr>
        <p:spPr/>
        <p:txBody>
          <a:bodyPr>
            <a:normAutofit lnSpcReduction="10000"/>
          </a:bodyPr>
          <a:lstStyle/>
          <a:p>
            <a:pPr lvl="0"/>
            <a:r>
              <a:rPr lang="en-US" dirty="0" smtClean="0"/>
              <a:t>Subcultures </a:t>
            </a:r>
            <a:r>
              <a:rPr lang="en-US" dirty="0"/>
              <a:t>CANNOT resist – only offer the illusion of it – in contradiction to the CCCS outlook</a:t>
            </a:r>
            <a:r>
              <a:rPr lang="en-US" dirty="0" smtClean="0"/>
              <a:t>.</a:t>
            </a:r>
          </a:p>
          <a:p>
            <a:pPr lvl="0"/>
            <a:r>
              <a:rPr lang="en-US" dirty="0" smtClean="0"/>
              <a:t>But new youth formations CAN be intensely political (</a:t>
            </a:r>
            <a:r>
              <a:rPr lang="en-US" dirty="0" err="1" smtClean="0"/>
              <a:t>eg</a:t>
            </a:r>
            <a:r>
              <a:rPr lang="en-US" dirty="0" smtClean="0"/>
              <a:t>: Occupy).</a:t>
            </a:r>
            <a:endParaRPr lang="en-AU" dirty="0"/>
          </a:p>
          <a:p>
            <a:pPr lvl="0"/>
            <a:r>
              <a:rPr lang="en-US" dirty="0"/>
              <a:t>Ideas circulate and collide in complex ways – and culture and subculture exchange ideas and values – osmotic</a:t>
            </a:r>
            <a:r>
              <a:rPr lang="en-US" dirty="0" smtClean="0"/>
              <a:t>.</a:t>
            </a:r>
          </a:p>
          <a:p>
            <a:pPr lvl="0"/>
            <a:r>
              <a:rPr lang="en-US" dirty="0" smtClean="0"/>
              <a:t>Ideology AND hedonism.</a:t>
            </a:r>
          </a:p>
          <a:p>
            <a:pPr lvl="0"/>
            <a:r>
              <a:rPr lang="en-US" dirty="0" smtClean="0"/>
              <a:t>And finally, a focus on women.</a:t>
            </a:r>
            <a:endParaRPr lang="en-AU" dirty="0"/>
          </a:p>
          <a:p>
            <a:endParaRPr lang="en-A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are we looking at?</a:t>
            </a:r>
            <a:endParaRPr lang="en-AU" dirty="0"/>
          </a:p>
        </p:txBody>
      </p:sp>
      <p:sp>
        <p:nvSpPr>
          <p:cNvPr id="3" name="Content Placeholder 2"/>
          <p:cNvSpPr>
            <a:spLocks noGrp="1"/>
          </p:cNvSpPr>
          <p:nvPr>
            <p:ph idx="1"/>
          </p:nvPr>
        </p:nvSpPr>
        <p:spPr/>
        <p:txBody>
          <a:bodyPr>
            <a:normAutofit fontScale="92500"/>
          </a:bodyPr>
          <a:lstStyle/>
          <a:p>
            <a:pPr lvl="1"/>
            <a:r>
              <a:rPr lang="en-US" dirty="0" smtClean="0"/>
              <a:t>‘</a:t>
            </a:r>
            <a:r>
              <a:rPr lang="en-US" b="1" dirty="0" smtClean="0"/>
              <a:t>Scenes</a:t>
            </a:r>
            <a:r>
              <a:rPr lang="en-US" dirty="0" smtClean="0"/>
              <a:t>’ </a:t>
            </a:r>
            <a:r>
              <a:rPr lang="en-US" sz="1900" dirty="0" smtClean="0"/>
              <a:t>(Straw, 1991).</a:t>
            </a:r>
            <a:endParaRPr lang="en-US" dirty="0" smtClean="0"/>
          </a:p>
          <a:p>
            <a:pPr lvl="1"/>
            <a:r>
              <a:rPr lang="en-US" dirty="0" smtClean="0"/>
              <a:t>‘</a:t>
            </a:r>
            <a:r>
              <a:rPr lang="en-US" b="1" dirty="0" smtClean="0"/>
              <a:t>Tribes</a:t>
            </a:r>
            <a:r>
              <a:rPr lang="en-US" dirty="0" smtClean="0"/>
              <a:t>’ (</a:t>
            </a:r>
            <a:r>
              <a:rPr lang="en-US" sz="1900" dirty="0" smtClean="0"/>
              <a:t>Clarke, 1997).</a:t>
            </a:r>
            <a:endParaRPr lang="en-US" dirty="0" smtClean="0"/>
          </a:p>
          <a:p>
            <a:pPr lvl="1"/>
            <a:r>
              <a:rPr lang="en-US" dirty="0" smtClean="0"/>
              <a:t>‘</a:t>
            </a:r>
            <a:r>
              <a:rPr lang="en-US" b="1" dirty="0" smtClean="0"/>
              <a:t>Neo-tribes</a:t>
            </a:r>
            <a:r>
              <a:rPr lang="en-US" dirty="0" smtClean="0"/>
              <a:t>’ </a:t>
            </a:r>
            <a:r>
              <a:rPr lang="en-US" sz="1900" dirty="0" smtClean="0"/>
              <a:t>(</a:t>
            </a:r>
            <a:r>
              <a:rPr lang="en-US" sz="1900" dirty="0" err="1" smtClean="0"/>
              <a:t>Maffesoli</a:t>
            </a:r>
            <a:r>
              <a:rPr lang="en-US" sz="1900" dirty="0" smtClean="0"/>
              <a:t>, 1996).</a:t>
            </a:r>
            <a:endParaRPr lang="en-US" dirty="0" smtClean="0"/>
          </a:p>
          <a:p>
            <a:pPr lvl="1"/>
            <a:r>
              <a:rPr lang="en-US" dirty="0" smtClean="0"/>
              <a:t>‘</a:t>
            </a:r>
            <a:r>
              <a:rPr lang="en-US" b="1" dirty="0" smtClean="0"/>
              <a:t>Collective lifestyle statements</a:t>
            </a:r>
            <a:r>
              <a:rPr lang="en-US" dirty="0" smtClean="0"/>
              <a:t>’ </a:t>
            </a:r>
            <a:r>
              <a:rPr lang="en-US" sz="2000" dirty="0" smtClean="0"/>
              <a:t>(Chaney, 2004).</a:t>
            </a:r>
            <a:endParaRPr lang="en-US" dirty="0" smtClean="0"/>
          </a:p>
          <a:p>
            <a:pPr lvl="1"/>
            <a:r>
              <a:rPr lang="en-US" dirty="0" smtClean="0"/>
              <a:t>‘</a:t>
            </a:r>
            <a:r>
              <a:rPr lang="en-US" b="1" dirty="0" smtClean="0"/>
              <a:t>Channels</a:t>
            </a:r>
            <a:r>
              <a:rPr lang="en-US" dirty="0" smtClean="0"/>
              <a:t>’ or ‘</a:t>
            </a:r>
            <a:r>
              <a:rPr lang="en-US" b="1" dirty="0" err="1" smtClean="0"/>
              <a:t>subchannels</a:t>
            </a:r>
            <a:r>
              <a:rPr lang="en-US" dirty="0" smtClean="0"/>
              <a:t>’ </a:t>
            </a:r>
            <a:r>
              <a:rPr lang="en-US" sz="2000" dirty="0" smtClean="0"/>
              <a:t>(Singh, 2000). </a:t>
            </a:r>
            <a:endParaRPr lang="en-US" dirty="0" smtClean="0"/>
          </a:p>
          <a:p>
            <a:pPr lvl="1"/>
            <a:r>
              <a:rPr lang="en-US" dirty="0" smtClean="0"/>
              <a:t>‘</a:t>
            </a:r>
            <a:r>
              <a:rPr lang="en-US" b="1" dirty="0" smtClean="0"/>
              <a:t>Temporary </a:t>
            </a:r>
            <a:r>
              <a:rPr lang="en-US" b="1" dirty="0" err="1" smtClean="0"/>
              <a:t>substream</a:t>
            </a:r>
            <a:r>
              <a:rPr lang="en-US" b="1" dirty="0" smtClean="0"/>
              <a:t> networks</a:t>
            </a:r>
            <a:r>
              <a:rPr lang="en-US" dirty="0" smtClean="0"/>
              <a:t>’ </a:t>
            </a:r>
            <a:r>
              <a:rPr lang="en-US" sz="2000" dirty="0" smtClean="0"/>
              <a:t>(</a:t>
            </a:r>
            <a:r>
              <a:rPr lang="en-US" sz="2000" dirty="0" err="1" smtClean="0"/>
              <a:t>Weinzierl</a:t>
            </a:r>
            <a:r>
              <a:rPr lang="en-US" sz="2000" dirty="0" smtClean="0"/>
              <a:t>, 2000).</a:t>
            </a:r>
            <a:endParaRPr lang="en-US" dirty="0" smtClean="0"/>
          </a:p>
          <a:p>
            <a:pPr lvl="1"/>
            <a:r>
              <a:rPr lang="en-US" dirty="0" smtClean="0"/>
              <a:t>‘</a:t>
            </a:r>
            <a:r>
              <a:rPr lang="en-US" b="1" dirty="0" err="1" smtClean="0"/>
              <a:t>Clubcultures</a:t>
            </a:r>
            <a:r>
              <a:rPr lang="en-US" dirty="0" smtClean="0"/>
              <a:t>’ </a:t>
            </a:r>
            <a:r>
              <a:rPr lang="en-US" sz="2000" dirty="0" smtClean="0"/>
              <a:t>(Redhead 1997).</a:t>
            </a:r>
            <a:endParaRPr lang="en-US" dirty="0" smtClean="0"/>
          </a:p>
          <a:p>
            <a:pPr marL="0" indent="0">
              <a:buNone/>
            </a:pPr>
            <a:r>
              <a:rPr lang="en-US" dirty="0" smtClean="0"/>
              <a:t>All are slightly different frameworks for examining similar phenomena and are therefore sometimes used interchangeably.</a:t>
            </a:r>
            <a:endParaRPr lang="en-A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the backlash?</a:t>
            </a:r>
            <a:endParaRPr lang="en-AU" dirty="0"/>
          </a:p>
        </p:txBody>
      </p:sp>
      <p:sp>
        <p:nvSpPr>
          <p:cNvPr id="3" name="Content Placeholder 2"/>
          <p:cNvSpPr>
            <a:spLocks noGrp="1"/>
          </p:cNvSpPr>
          <p:nvPr>
            <p:ph idx="1"/>
          </p:nvPr>
        </p:nvSpPr>
        <p:spPr/>
        <p:txBody>
          <a:bodyPr>
            <a:normAutofit fontScale="70000" lnSpcReduction="20000"/>
          </a:bodyPr>
          <a:lstStyle/>
          <a:p>
            <a:r>
              <a:rPr lang="en-US" dirty="0" smtClean="0"/>
              <a:t>When </a:t>
            </a:r>
            <a:r>
              <a:rPr lang="en-US" dirty="0"/>
              <a:t>sub-cultural music becomes mainstream – those who have invested in it are upset because the music originally defined itself in OPPOSITION to mainstream – therefore they loose their IDENTITY!  The betrayal is absolute and incites total animosity and venom.</a:t>
            </a:r>
            <a:endParaRPr lang="en-AU" dirty="0"/>
          </a:p>
          <a:p>
            <a:r>
              <a:rPr lang="en-US" dirty="0" smtClean="0"/>
              <a:t>When sub-cultures reach the mainstream they become frozen.!!!</a:t>
            </a:r>
          </a:p>
          <a:p>
            <a:r>
              <a:rPr lang="en-US" dirty="0" err="1"/>
              <a:t>Inherant</a:t>
            </a:r>
            <a:r>
              <a:rPr lang="en-US" dirty="0"/>
              <a:t> tension between band and fans – the band may want to change their sound – the fans </a:t>
            </a:r>
            <a:r>
              <a:rPr lang="en-US" dirty="0" smtClean="0"/>
              <a:t>want </a:t>
            </a:r>
            <a:r>
              <a:rPr lang="en-US" dirty="0"/>
              <a:t>the band to stay the same so that they can claim exclusive ownership.  ‘I liked them before they were </a:t>
            </a:r>
            <a:r>
              <a:rPr lang="en-US" dirty="0" smtClean="0"/>
              <a:t>famous’ and ‘I liked your old stuff better than your new stuff’.  </a:t>
            </a:r>
          </a:p>
          <a:p>
            <a:r>
              <a:rPr lang="en-US" dirty="0" smtClean="0"/>
              <a:t>Cultural </a:t>
            </a:r>
            <a:r>
              <a:rPr lang="en-US" dirty="0"/>
              <a:t>capital – defends position by </a:t>
            </a:r>
            <a:r>
              <a:rPr lang="en-US" dirty="0" err="1"/>
              <a:t>othering</a:t>
            </a:r>
            <a:r>
              <a:rPr lang="en-US" dirty="0"/>
              <a:t> those who are more recent fans.  Claims of authenticity.</a:t>
            </a:r>
            <a:endParaRPr lang="en-AU" dirty="0"/>
          </a:p>
          <a:p>
            <a:endParaRPr lang="en-AU" dirty="0"/>
          </a:p>
        </p:txBody>
      </p:sp>
      <p:sp>
        <p:nvSpPr>
          <p:cNvPr id="4" name="Rectangle 3"/>
          <p:cNvSpPr/>
          <p:nvPr/>
        </p:nvSpPr>
        <p:spPr>
          <a:xfrm>
            <a:off x="7236296" y="5733256"/>
            <a:ext cx="1558440" cy="369332"/>
          </a:xfrm>
          <a:prstGeom prst="rect">
            <a:avLst/>
          </a:prstGeom>
        </p:spPr>
        <p:txBody>
          <a:bodyPr wrap="none">
            <a:spAutoFit/>
          </a:bodyPr>
          <a:lstStyle/>
          <a:p>
            <a:pPr lvl="0"/>
            <a:r>
              <a:rPr lang="en-US" dirty="0" smtClean="0"/>
              <a:t>Moore, 2005</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dirty="0" smtClean="0"/>
              <a:t>A little bit of psychology...</a:t>
            </a:r>
            <a:endParaRPr lang="en-A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7494"/>
            <a:ext cx="9144000" cy="1399032"/>
          </a:xfrm>
        </p:spPr>
        <p:txBody>
          <a:bodyPr>
            <a:normAutofit/>
          </a:bodyPr>
          <a:lstStyle/>
          <a:p>
            <a:r>
              <a:rPr lang="en-US" sz="3600" dirty="0" smtClean="0"/>
              <a:t>the </a:t>
            </a:r>
            <a:r>
              <a:rPr lang="en-US" sz="3600" dirty="0" err="1" smtClean="0"/>
              <a:t>out</a:t>
            </a:r>
            <a:r>
              <a:rPr lang="en-US" sz="3600" dirty="0" err="1" smtClean="0"/>
              <a:t>group</a:t>
            </a:r>
            <a:r>
              <a:rPr lang="en-US" sz="3600" dirty="0" smtClean="0"/>
              <a:t> </a:t>
            </a:r>
            <a:r>
              <a:rPr lang="en-US" sz="3600" dirty="0" smtClean="0"/>
              <a:t>homogeneity effect</a:t>
            </a:r>
            <a:endParaRPr lang="en-AU" sz="3600" dirty="0"/>
          </a:p>
        </p:txBody>
      </p:sp>
      <p:pic>
        <p:nvPicPr>
          <p:cNvPr id="6" name="Content Placeholder 5" descr="OH effect 01.jpg"/>
          <p:cNvPicPr>
            <a:picLocks noGrp="1" noChangeAspect="1"/>
          </p:cNvPicPr>
          <p:nvPr>
            <p:ph idx="1"/>
          </p:nvPr>
        </p:nvPicPr>
        <p:blipFill>
          <a:blip r:embed="rId2" cstate="print"/>
          <a:stretch>
            <a:fillRect/>
          </a:stretch>
        </p:blipFill>
        <p:spPr>
          <a:xfrm>
            <a:off x="1547664" y="1844824"/>
            <a:ext cx="6336704" cy="3276076"/>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5" name="Picture 4" descr="OH effect 02.jpg"/>
          <p:cNvPicPr>
            <a:picLocks noChangeAspect="1"/>
          </p:cNvPicPr>
          <p:nvPr/>
        </p:nvPicPr>
        <p:blipFill>
          <a:blip r:embed="rId2" cstate="print"/>
          <a:stretch>
            <a:fillRect/>
          </a:stretch>
        </p:blipFill>
        <p:spPr>
          <a:xfrm>
            <a:off x="1547664" y="1844824"/>
            <a:ext cx="6336704" cy="327607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5" name="Picture 4" descr="OH effect 04.jpg"/>
          <p:cNvPicPr>
            <a:picLocks noChangeAspect="1"/>
          </p:cNvPicPr>
          <p:nvPr/>
        </p:nvPicPr>
        <p:blipFill>
          <a:blip r:embed="rId2" cstate="print"/>
          <a:stretch>
            <a:fillRect/>
          </a:stretch>
        </p:blipFill>
        <p:spPr>
          <a:xfrm>
            <a:off x="1547664" y="1844824"/>
            <a:ext cx="6336704" cy="3276076"/>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5" name="Picture 4" descr="OH effect 03.jpg"/>
          <p:cNvPicPr>
            <a:picLocks noChangeAspect="1"/>
          </p:cNvPicPr>
          <p:nvPr/>
        </p:nvPicPr>
        <p:blipFill>
          <a:blip r:embed="rId2" cstate="print"/>
          <a:stretch>
            <a:fillRect/>
          </a:stretch>
        </p:blipFill>
        <p:spPr>
          <a:xfrm>
            <a:off x="1547664" y="1844824"/>
            <a:ext cx="6336704" cy="3276076"/>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a:t>
            </a:r>
            <a:endParaRPr lang="en-AU" dirty="0"/>
          </a:p>
        </p:txBody>
      </p:sp>
      <p:sp>
        <p:nvSpPr>
          <p:cNvPr id="3" name="Content Placeholder 2"/>
          <p:cNvSpPr>
            <a:spLocks noGrp="1"/>
          </p:cNvSpPr>
          <p:nvPr>
            <p:ph idx="1"/>
          </p:nvPr>
        </p:nvSpPr>
        <p:spPr/>
        <p:txBody>
          <a:bodyPr/>
          <a:lstStyle/>
          <a:p>
            <a:r>
              <a:rPr lang="en-US" dirty="0" smtClean="0"/>
              <a:t>If an idea was genuinely subversive or disruptive – why should it be any less so when more people do it?</a:t>
            </a:r>
          </a:p>
          <a:p>
            <a:r>
              <a:rPr lang="en-US" dirty="0" smtClean="0"/>
              <a:t>Perhaps is actually the acid test of the dangerousness of an idea – is it still dangerous when everybody does it.</a:t>
            </a:r>
          </a:p>
          <a:p>
            <a:pPr lvl="3">
              <a:buNone/>
            </a:pPr>
            <a:r>
              <a:rPr lang="en-US" dirty="0" smtClean="0"/>
              <a:t>						- </a:t>
            </a:r>
            <a:r>
              <a:rPr lang="en-US" dirty="0" err="1" smtClean="0"/>
              <a:t>Muggleton</a:t>
            </a:r>
            <a:r>
              <a:rPr lang="en-US" dirty="0" smtClean="0"/>
              <a:t>, 2000.</a:t>
            </a:r>
            <a:endParaRPr lang="en-A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things going on…</a:t>
            </a:r>
            <a:endParaRPr lang="en-AU"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So back to the </a:t>
            </a:r>
            <a:r>
              <a:rPr lang="en-US" dirty="0" err="1" smtClean="0"/>
              <a:t>dubstep</a:t>
            </a:r>
            <a:r>
              <a:rPr lang="en-US" dirty="0" smtClean="0"/>
              <a:t> comedy sketch.</a:t>
            </a:r>
          </a:p>
          <a:p>
            <a:endParaRPr lang="en-US" dirty="0" smtClean="0"/>
          </a:p>
          <a:p>
            <a:r>
              <a:rPr lang="en-US" dirty="0" smtClean="0"/>
              <a:t>Elements of moral panic.</a:t>
            </a:r>
          </a:p>
          <a:p>
            <a:r>
              <a:rPr lang="en-US" dirty="0" smtClean="0"/>
              <a:t>But also the media portrayal creates interest – makes it seem dangerous, edgy, adults don’t understand.</a:t>
            </a:r>
          </a:p>
          <a:p>
            <a:r>
              <a:rPr lang="en-US" dirty="0" smtClean="0"/>
              <a:t>This accumulation of cultural capital is acknowledged by the culture industries – who want a piece of it and will pay for it because they know…</a:t>
            </a:r>
          </a:p>
          <a:p>
            <a:r>
              <a:rPr lang="en-US" dirty="0" smtClean="0"/>
              <a:t>They can use this image (of edge) to sell back to the kids (commodities, events, media, fashion, music, entire lifestyles.)</a:t>
            </a:r>
          </a:p>
          <a:p>
            <a:r>
              <a:rPr lang="en-US" dirty="0" smtClean="0"/>
              <a:t>Furthermore consumers are very aware when they’re being marketed to – so ‘authentic’ people – brand leaders are very important.</a:t>
            </a:r>
            <a:endParaRPr lang="en-A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co-option and the marketing of rebellion.</a:t>
            </a:r>
            <a:endParaRPr lang="en-AU" dirty="0"/>
          </a:p>
        </p:txBody>
      </p:sp>
      <p:sp>
        <p:nvSpPr>
          <p:cNvPr id="3" name="Content Placeholder 2"/>
          <p:cNvSpPr>
            <a:spLocks noGrp="1"/>
          </p:cNvSpPr>
          <p:nvPr>
            <p:ph idx="1"/>
          </p:nvPr>
        </p:nvSpPr>
        <p:spPr/>
        <p:txBody>
          <a:bodyPr>
            <a:normAutofit fontScale="85000" lnSpcReduction="20000"/>
          </a:bodyPr>
          <a:lstStyle/>
          <a:p>
            <a:pPr lvl="0"/>
            <a:r>
              <a:rPr lang="en-US" dirty="0" smtClean="0"/>
              <a:t>Cool </a:t>
            </a:r>
            <a:r>
              <a:rPr lang="en-US" dirty="0"/>
              <a:t>hunters are highly paid young people who seek out latest fads and ideas…</a:t>
            </a:r>
            <a:endParaRPr lang="en-AU" dirty="0"/>
          </a:p>
          <a:p>
            <a:pPr lvl="0"/>
            <a:r>
              <a:rPr lang="en-US" dirty="0"/>
              <a:t>SUB-CULTURAL CAPITAL!  In-group hierarchies that distinguish between the ‘hip’ and the ‘posers’.  Based on perceived authenticity and distance from mainstream culture.</a:t>
            </a:r>
            <a:endParaRPr lang="en-AU" dirty="0"/>
          </a:p>
          <a:p>
            <a:pPr lvl="0"/>
            <a:r>
              <a:rPr lang="en-US" dirty="0"/>
              <a:t>But this same SUB-CULTURAL CAPITAL CAN ALSO BE USED TO MARKET TO OUTSIDERS</a:t>
            </a:r>
            <a:r>
              <a:rPr lang="en-US" dirty="0" smtClean="0"/>
              <a:t>!!!</a:t>
            </a:r>
          </a:p>
          <a:p>
            <a:pPr lvl="0"/>
            <a:r>
              <a:rPr lang="en-US" dirty="0" smtClean="0"/>
              <a:t>But only for a little while – eventually anything that has been appropriated by the mainstream will no longer seem cool or edgy.  Loss of authenticity.</a:t>
            </a:r>
            <a:endParaRPr lang="en-AU" dirty="0"/>
          </a:p>
          <a:p>
            <a:endParaRPr lang="en-AU" dirty="0"/>
          </a:p>
        </p:txBody>
      </p:sp>
      <p:sp>
        <p:nvSpPr>
          <p:cNvPr id="4" name="Rectangle 3"/>
          <p:cNvSpPr/>
          <p:nvPr/>
        </p:nvSpPr>
        <p:spPr>
          <a:xfrm>
            <a:off x="7308304" y="5733256"/>
            <a:ext cx="1558440" cy="369332"/>
          </a:xfrm>
          <a:prstGeom prst="rect">
            <a:avLst/>
          </a:prstGeom>
        </p:spPr>
        <p:txBody>
          <a:bodyPr wrap="none">
            <a:spAutoFit/>
          </a:bodyPr>
          <a:lstStyle/>
          <a:p>
            <a:pPr lvl="0"/>
            <a:r>
              <a:rPr lang="en-US" dirty="0" smtClean="0"/>
              <a:t>Moore, 2005</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buNone/>
            </a:pPr>
            <a:r>
              <a:rPr lang="en-AU" dirty="0" smtClean="0"/>
              <a:t>“Politics, man. If you're hanging onto a rising balloon, you're presented with a difficult decision - let go before it's too late or hang on and keep getting higher, posing the question: how long can you keep a grip on the rope? They're selling hippie wigs in Woolworths, man. The greatest decade in the history of mankind is over. And as Presuming Ed here has so consistently pointed out, we have failed to paint it black.</a:t>
            </a:r>
          </a:p>
          <a:p>
            <a:pPr>
              <a:buNone/>
            </a:pPr>
            <a:r>
              <a:rPr lang="en-US" dirty="0" smtClean="0"/>
              <a:t>					- Danny</a:t>
            </a:r>
          </a:p>
          <a:p>
            <a:pPr>
              <a:buNone/>
            </a:pPr>
            <a:r>
              <a:rPr lang="en-US" dirty="0" smtClean="0"/>
              <a:t>						in ‘</a:t>
            </a:r>
            <a:r>
              <a:rPr lang="en-US" dirty="0" err="1" smtClean="0"/>
              <a:t>Withnail</a:t>
            </a:r>
            <a:r>
              <a:rPr lang="en-US" dirty="0" smtClean="0"/>
              <a:t> and I’</a:t>
            </a:r>
            <a:endParaRPr lang="en-AU"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7494"/>
            <a:ext cx="8507288" cy="1399032"/>
          </a:xfrm>
        </p:spPr>
        <p:txBody>
          <a:bodyPr/>
          <a:lstStyle/>
          <a:p>
            <a:r>
              <a:rPr lang="en-US" dirty="0" smtClean="0"/>
              <a:t>an excursion?</a:t>
            </a:r>
            <a:endParaRPr lang="en-AU" dirty="0"/>
          </a:p>
        </p:txBody>
      </p:sp>
      <p:sp>
        <p:nvSpPr>
          <p:cNvPr id="3" name="Content Placeholder 2"/>
          <p:cNvSpPr>
            <a:spLocks noGrp="1"/>
          </p:cNvSpPr>
          <p:nvPr>
            <p:ph idx="1"/>
          </p:nvPr>
        </p:nvSpPr>
        <p:spPr>
          <a:xfrm>
            <a:off x="457200" y="1882808"/>
            <a:ext cx="3610744" cy="4572000"/>
          </a:xfrm>
        </p:spPr>
        <p:txBody>
          <a:bodyPr>
            <a:normAutofit lnSpcReduction="10000"/>
          </a:bodyPr>
          <a:lstStyle/>
          <a:p>
            <a:pPr>
              <a:buNone/>
            </a:pPr>
            <a:r>
              <a:rPr lang="en-US" dirty="0" err="1" smtClean="0"/>
              <a:t>Facebook</a:t>
            </a:r>
            <a:r>
              <a:rPr lang="en-US" dirty="0" smtClean="0"/>
              <a:t> event: </a:t>
            </a:r>
          </a:p>
          <a:p>
            <a:pPr>
              <a:buNone/>
            </a:pPr>
            <a:r>
              <a:rPr lang="en-AU" sz="1000" dirty="0" smtClean="0">
                <a:hlinkClick r:id="rId2"/>
              </a:rPr>
              <a:t>http://www.facebook.com/events/128006500718533/</a:t>
            </a:r>
            <a:endParaRPr lang="en-AU" sz="1000" dirty="0" smtClean="0"/>
          </a:p>
          <a:p>
            <a:pPr>
              <a:buNone/>
            </a:pPr>
            <a:endParaRPr lang="en-US" sz="1000" dirty="0" smtClean="0"/>
          </a:p>
          <a:p>
            <a:pPr>
              <a:buNone/>
            </a:pPr>
            <a:endParaRPr lang="en-US" sz="1000" dirty="0" smtClean="0"/>
          </a:p>
          <a:p>
            <a:pPr marL="0">
              <a:spcBef>
                <a:spcPts val="0"/>
              </a:spcBef>
              <a:buNone/>
            </a:pPr>
            <a:r>
              <a:rPr lang="en-AU" sz="1400" dirty="0" smtClean="0"/>
              <a:t>One of the pioneers of </a:t>
            </a:r>
            <a:r>
              <a:rPr lang="en-AU" sz="1400" dirty="0" err="1" smtClean="0"/>
              <a:t>dubstep</a:t>
            </a:r>
            <a:r>
              <a:rPr lang="en-AU" sz="1400" dirty="0" smtClean="0"/>
              <a:t>, </a:t>
            </a:r>
            <a:r>
              <a:rPr lang="en-AU" sz="1400" dirty="0" err="1" smtClean="0"/>
              <a:t>Loefah</a:t>
            </a:r>
            <a:r>
              <a:rPr lang="en-AU" sz="1400" dirty="0" smtClean="0"/>
              <a:t> along with his partners, Mala and </a:t>
            </a:r>
            <a:r>
              <a:rPr lang="en-AU" sz="1400" dirty="0" err="1" smtClean="0"/>
              <a:t>Coki</a:t>
            </a:r>
            <a:r>
              <a:rPr lang="en-AU" sz="1400" dirty="0" smtClean="0"/>
              <a:t> started the now infamous DMZ brand. As "</a:t>
            </a:r>
            <a:r>
              <a:rPr lang="en-AU" sz="1400" dirty="0" err="1" smtClean="0"/>
              <a:t>dubstep</a:t>
            </a:r>
            <a:r>
              <a:rPr lang="en-AU" sz="1400" dirty="0" smtClean="0"/>
              <a:t>" grew further and further from its roots and became increasingly commercial, </a:t>
            </a:r>
            <a:r>
              <a:rPr lang="en-AU" sz="1400" dirty="0" err="1" smtClean="0"/>
              <a:t>Loefah</a:t>
            </a:r>
            <a:r>
              <a:rPr lang="en-AU" sz="1400" dirty="0" smtClean="0"/>
              <a:t> turned his attention to an emergent new hive of creativity to create the label, Swamp 81. with a string of releases from the likes of Addison Groove, </a:t>
            </a:r>
            <a:r>
              <a:rPr lang="en-AU" sz="1400" dirty="0" err="1" smtClean="0"/>
              <a:t>Ramadanman</a:t>
            </a:r>
            <a:r>
              <a:rPr lang="en-AU" sz="1400" dirty="0" smtClean="0"/>
              <a:t>, </a:t>
            </a:r>
            <a:r>
              <a:rPr lang="en-AU" sz="1400" dirty="0" err="1" smtClean="0"/>
              <a:t>Boddika</a:t>
            </a:r>
            <a:r>
              <a:rPr lang="en-AU" sz="1400" dirty="0" smtClean="0"/>
              <a:t> and </a:t>
            </a:r>
            <a:r>
              <a:rPr lang="en-AU" sz="1400" dirty="0" err="1" smtClean="0"/>
              <a:t>Falty</a:t>
            </a:r>
            <a:r>
              <a:rPr lang="en-AU" sz="1400" dirty="0" smtClean="0"/>
              <a:t> DL Swamp81 is dedicated to the promotion of </a:t>
            </a:r>
            <a:r>
              <a:rPr lang="en-AU" sz="1400" dirty="0" err="1" smtClean="0"/>
              <a:t>subcultural</a:t>
            </a:r>
            <a:r>
              <a:rPr lang="en-AU" sz="1400" dirty="0" smtClean="0"/>
              <a:t> bass music with releases that display a like minded dedication to weighty electronic music and that is what has made the ripples world wide for this label. </a:t>
            </a:r>
            <a:endParaRPr lang="en-AU" sz="1400" dirty="0"/>
          </a:p>
        </p:txBody>
      </p:sp>
      <p:pic>
        <p:nvPicPr>
          <p:cNvPr id="1026" name="Picture 2" descr="http://www.residentadvisor.net/images/events/flyer/2013/5/au-0511-470313-154608-front.jpg"/>
          <p:cNvPicPr>
            <a:picLocks noChangeAspect="1" noChangeArrowheads="1"/>
          </p:cNvPicPr>
          <p:nvPr/>
        </p:nvPicPr>
        <p:blipFill>
          <a:blip r:embed="rId3" cstate="print"/>
          <a:srcRect/>
          <a:stretch>
            <a:fillRect/>
          </a:stretch>
        </p:blipFill>
        <p:spPr bwMode="auto">
          <a:xfrm>
            <a:off x="4572000" y="260648"/>
            <a:ext cx="4419600" cy="62484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AU" dirty="0"/>
          </a:p>
        </p:txBody>
      </p:sp>
      <p:sp>
        <p:nvSpPr>
          <p:cNvPr id="3" name="Content Placeholder 2"/>
          <p:cNvSpPr>
            <a:spLocks noGrp="1"/>
          </p:cNvSpPr>
          <p:nvPr>
            <p:ph idx="1"/>
          </p:nvPr>
        </p:nvSpPr>
        <p:spPr/>
        <p:txBody>
          <a:bodyPr>
            <a:normAutofit fontScale="70000" lnSpcReduction="20000"/>
          </a:bodyPr>
          <a:lstStyle/>
          <a:p>
            <a:r>
              <a:rPr lang="en-AU" dirty="0" err="1" smtClean="0"/>
              <a:t>Dedman</a:t>
            </a:r>
            <a:r>
              <a:rPr lang="en-AU" dirty="0" smtClean="0"/>
              <a:t>, T., </a:t>
            </a:r>
            <a:r>
              <a:rPr lang="en-AU" i="1" dirty="0" smtClean="0"/>
              <a:t>Agency in UK hip-hop and grime youth subcultures - peripherals and purists. Journal of Youth Studies, 2011. 14(5): p. 507-522.</a:t>
            </a:r>
          </a:p>
          <a:p>
            <a:r>
              <a:rPr lang="en-AU" dirty="0" smtClean="0"/>
              <a:t>Moore, R., </a:t>
            </a:r>
            <a:r>
              <a:rPr lang="en-AU" i="1" dirty="0" smtClean="0"/>
              <a:t>Alternative to what? </a:t>
            </a:r>
            <a:r>
              <a:rPr lang="en-AU" i="1" dirty="0" err="1" smtClean="0"/>
              <a:t>Subcultural</a:t>
            </a:r>
            <a:r>
              <a:rPr lang="en-AU" i="1" dirty="0" smtClean="0"/>
              <a:t> capital and the commercialization of a music scene. Deviant </a:t>
            </a:r>
            <a:r>
              <a:rPr lang="en-AU" i="1" dirty="0" err="1" smtClean="0"/>
              <a:t>Behavior</a:t>
            </a:r>
            <a:r>
              <a:rPr lang="en-AU" i="1" dirty="0" smtClean="0"/>
              <a:t>, 2005. 26(3): p. 229-252.</a:t>
            </a:r>
            <a:endParaRPr lang="en-US" dirty="0" smtClean="0"/>
          </a:p>
          <a:p>
            <a:r>
              <a:rPr lang="en-AU" dirty="0" err="1" smtClean="0"/>
              <a:t>Muggleton</a:t>
            </a:r>
            <a:r>
              <a:rPr lang="en-AU" dirty="0" smtClean="0"/>
              <a:t>, D. and R. </a:t>
            </a:r>
            <a:r>
              <a:rPr lang="en-AU" dirty="0" err="1" smtClean="0"/>
              <a:t>Weinzierl</a:t>
            </a:r>
            <a:r>
              <a:rPr lang="en-AU" dirty="0" smtClean="0"/>
              <a:t>, </a:t>
            </a:r>
            <a:r>
              <a:rPr lang="en-AU" i="1" dirty="0" smtClean="0"/>
              <a:t>The post-subcultures reader. 2003: Berg.</a:t>
            </a:r>
          </a:p>
          <a:p>
            <a:r>
              <a:rPr lang="en-AU" dirty="0" err="1" smtClean="0"/>
              <a:t>Csikszentmihalyi</a:t>
            </a:r>
            <a:r>
              <a:rPr lang="en-AU" dirty="0" smtClean="0"/>
              <a:t>, M., </a:t>
            </a:r>
            <a:r>
              <a:rPr lang="en-AU" i="1" dirty="0" smtClean="0"/>
              <a:t>Creativity: Flow and the Psychology of Discovery and Invention. 2009: HarperCollins e-books.</a:t>
            </a:r>
          </a:p>
          <a:p>
            <a:r>
              <a:rPr lang="en-AU" i="1" dirty="0" smtClean="0"/>
              <a:t>http://www.vulture.com/2012/01/why-does-america-love-skrillex.html</a:t>
            </a:r>
            <a:endParaRPr lang="en-US" dirty="0" smtClean="0"/>
          </a:p>
          <a:p>
            <a:r>
              <a:rPr lang="en-US" dirty="0" smtClean="0"/>
              <a:t>Thanks to </a:t>
            </a:r>
            <a:r>
              <a:rPr lang="en-US" dirty="0" err="1" smtClean="0"/>
              <a:t>Powerpoint</a:t>
            </a:r>
            <a:r>
              <a:rPr lang="en-US" dirty="0" smtClean="0"/>
              <a:t> for the </a:t>
            </a:r>
            <a:r>
              <a:rPr lang="en-US" dirty="0" err="1" smtClean="0"/>
              <a:t>colour</a:t>
            </a:r>
            <a:r>
              <a:rPr lang="en-US" dirty="0" smtClean="0"/>
              <a:t> scheme.  Picked as a fitting accompaniment to the material on Post-Modernism and the 90s.  Oh god, the horror.</a:t>
            </a:r>
            <a:endParaRPr lang="en-AU" dirty="0" smtClean="0"/>
          </a:p>
          <a:p>
            <a:endParaRPr lang="en-AU"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more interesting stuff…</a:t>
            </a:r>
            <a:endParaRPr lang="en-AU" dirty="0"/>
          </a:p>
        </p:txBody>
      </p:sp>
      <p:sp>
        <p:nvSpPr>
          <p:cNvPr id="3" name="Content Placeholder 2"/>
          <p:cNvSpPr>
            <a:spLocks noGrp="1"/>
          </p:cNvSpPr>
          <p:nvPr>
            <p:ph idx="1"/>
          </p:nvPr>
        </p:nvSpPr>
        <p:spPr/>
        <p:txBody>
          <a:bodyPr/>
          <a:lstStyle/>
          <a:p>
            <a:r>
              <a:rPr lang="en-US" dirty="0" smtClean="0"/>
              <a:t>A nice little potted history:</a:t>
            </a:r>
          </a:p>
          <a:p>
            <a:pPr marL="864000">
              <a:spcBef>
                <a:spcPts val="0"/>
              </a:spcBef>
              <a:buNone/>
            </a:pPr>
            <a:r>
              <a:rPr lang="en-AU" sz="1500" dirty="0" smtClean="0">
                <a:hlinkClick r:id="rId2"/>
              </a:rPr>
              <a:t>http://www.loso.estranky.sk/clanky/history.html</a:t>
            </a:r>
            <a:endParaRPr lang="en-AU" sz="1500" dirty="0" smtClean="0"/>
          </a:p>
          <a:p>
            <a:pPr>
              <a:buNone/>
            </a:pPr>
            <a:endParaRPr lang="en-AU" dirty="0" smtClean="0"/>
          </a:p>
          <a:p>
            <a:r>
              <a:rPr lang="en-US" dirty="0" smtClean="0"/>
              <a:t>More </a:t>
            </a:r>
            <a:r>
              <a:rPr lang="en-US" dirty="0" err="1" smtClean="0"/>
              <a:t>backstory</a:t>
            </a:r>
            <a:r>
              <a:rPr lang="en-US" dirty="0" smtClean="0"/>
              <a:t>, with links to </a:t>
            </a:r>
            <a:r>
              <a:rPr lang="en-US" dirty="0" err="1" smtClean="0"/>
              <a:t>docos</a:t>
            </a:r>
            <a:r>
              <a:rPr lang="en-US" dirty="0" smtClean="0"/>
              <a:t>:</a:t>
            </a:r>
          </a:p>
          <a:p>
            <a:pPr>
              <a:spcBef>
                <a:spcPts val="0"/>
              </a:spcBef>
              <a:buNone/>
            </a:pPr>
            <a:r>
              <a:rPr lang="en-US" dirty="0" smtClean="0"/>
              <a:t>    </a:t>
            </a:r>
            <a:r>
              <a:rPr lang="en-US" sz="1500" dirty="0" smtClean="0">
                <a:hlinkClick r:id="rId3"/>
              </a:rPr>
              <a:t>http://www.keepalbanyboring.com/2011/oh-dubstep-who-really-birthed-you/</a:t>
            </a:r>
            <a:endParaRPr lang="en-US" sz="1500" dirty="0" smtClean="0"/>
          </a:p>
          <a:p>
            <a:pPr>
              <a:buNone/>
            </a:pPr>
            <a:endParaRPr lang="en-US" sz="1400" dirty="0" smtClean="0"/>
          </a:p>
          <a:p>
            <a:r>
              <a:rPr lang="en-US" dirty="0" err="1" smtClean="0"/>
              <a:t>Reddit</a:t>
            </a:r>
            <a:r>
              <a:rPr lang="en-US" dirty="0" smtClean="0"/>
              <a:t> Communities:</a:t>
            </a:r>
          </a:p>
          <a:p>
            <a:r>
              <a:rPr lang="en-US" sz="1500" u="sng" dirty="0" smtClean="0">
                <a:hlinkClick r:id="rId4"/>
              </a:rPr>
              <a:t>http://www.reddit.com/r/Brostep/</a:t>
            </a:r>
            <a:endParaRPr lang="en-AU" sz="1500" dirty="0" smtClean="0"/>
          </a:p>
          <a:p>
            <a:r>
              <a:rPr lang="en-US" sz="1500" u="sng" dirty="0" smtClean="0">
                <a:hlinkClick r:id="rId5"/>
              </a:rPr>
              <a:t>http://www.reddit.com/r/dubstep</a:t>
            </a:r>
            <a:endParaRPr lang="en-AU" sz="1500" dirty="0" smtClean="0"/>
          </a:p>
          <a:p>
            <a:r>
              <a:rPr lang="en-US" sz="1500" u="sng" dirty="0" smtClean="0">
                <a:hlinkClick r:id="rId6"/>
              </a:rPr>
              <a:t>http://www.reddit.com/r/realdubstep</a:t>
            </a:r>
            <a:endParaRPr lang="en-AU" sz="1500" dirty="0" smtClean="0"/>
          </a:p>
          <a:p>
            <a:endParaRPr lang="en-US" sz="14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2192</TotalTime>
  <Words>2122</Words>
  <Application>Microsoft Office PowerPoint</Application>
  <PresentationFormat>On-screen Show (4:3)</PresentationFormat>
  <Paragraphs>243</Paragraphs>
  <Slides>46</Slides>
  <Notes>9</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Verve</vt:lpstr>
      <vt:lpstr>dubstep</vt:lpstr>
      <vt:lpstr>what we’ll cover today</vt:lpstr>
      <vt:lpstr>Slide 3</vt:lpstr>
      <vt:lpstr>history</vt:lpstr>
      <vt:lpstr>Slide 5</vt:lpstr>
      <vt:lpstr>garage vs. dubstep</vt:lpstr>
      <vt:lpstr> </vt:lpstr>
      <vt:lpstr>pirate radio</vt:lpstr>
      <vt:lpstr>conditions for innovation</vt:lpstr>
      <vt:lpstr>Slide 10</vt:lpstr>
      <vt:lpstr>Slide 11</vt:lpstr>
      <vt:lpstr>blowback - dubstep hatred</vt:lpstr>
      <vt:lpstr>where we are now…</vt:lpstr>
      <vt:lpstr>your thoughts?</vt:lpstr>
      <vt:lpstr>moral panic</vt:lpstr>
      <vt:lpstr>more moral panic…</vt:lpstr>
      <vt:lpstr>Slide 17</vt:lpstr>
      <vt:lpstr>moral panic effects…</vt:lpstr>
      <vt:lpstr>analysis</vt:lpstr>
      <vt:lpstr>1950s</vt:lpstr>
      <vt:lpstr>1960s</vt:lpstr>
      <vt:lpstr>1970s</vt:lpstr>
      <vt:lpstr>1980s and 90s - postmodernism</vt:lpstr>
      <vt:lpstr>1980s and 90s - postmodernism</vt:lpstr>
      <vt:lpstr>postmodernism</vt:lpstr>
      <vt:lpstr>oh god…         the horror…</vt:lpstr>
      <vt:lpstr>Slide 27</vt:lpstr>
      <vt:lpstr>Slide 28</vt:lpstr>
      <vt:lpstr>postmodernism</vt:lpstr>
      <vt:lpstr>now… post-subculture</vt:lpstr>
      <vt:lpstr>post-subculture</vt:lpstr>
      <vt:lpstr>post-subculture</vt:lpstr>
      <vt:lpstr>so what are we looking at?</vt:lpstr>
      <vt:lpstr>why the backlash?</vt:lpstr>
      <vt:lpstr>Slide 35</vt:lpstr>
      <vt:lpstr>the outgroup homogeneity effect</vt:lpstr>
      <vt:lpstr>Slide 37</vt:lpstr>
      <vt:lpstr>Slide 38</vt:lpstr>
      <vt:lpstr>Slide 39</vt:lpstr>
      <vt:lpstr>but…</vt:lpstr>
      <vt:lpstr>multiple things going on…</vt:lpstr>
      <vt:lpstr>co-option and the marketing of rebellion.</vt:lpstr>
      <vt:lpstr>Slide 43</vt:lpstr>
      <vt:lpstr>an excursion?</vt:lpstr>
      <vt:lpstr>references</vt:lpstr>
      <vt:lpstr>and more interesting stuff…</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Dubstep</dc:title>
  <dc:creator>user</dc:creator>
  <cp:lastModifiedBy>user</cp:lastModifiedBy>
  <cp:revision>59</cp:revision>
  <dcterms:created xsi:type="dcterms:W3CDTF">2013-05-07T00:00:27Z</dcterms:created>
  <dcterms:modified xsi:type="dcterms:W3CDTF">2013-05-10T12:58:54Z</dcterms:modified>
</cp:coreProperties>
</file>